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4"/>
  </p:notesMasterIdLst>
  <p:handoutMasterIdLst>
    <p:handoutMasterId r:id="rId55"/>
  </p:handoutMasterIdLst>
  <p:sldIdLst>
    <p:sldId id="303" r:id="rId2"/>
    <p:sldId id="708" r:id="rId3"/>
    <p:sldId id="709" r:id="rId4"/>
    <p:sldId id="710" r:id="rId5"/>
    <p:sldId id="711" r:id="rId6"/>
    <p:sldId id="712" r:id="rId7"/>
    <p:sldId id="771" r:id="rId8"/>
    <p:sldId id="714" r:id="rId9"/>
    <p:sldId id="715" r:id="rId10"/>
    <p:sldId id="716" r:id="rId11"/>
    <p:sldId id="717" r:id="rId12"/>
    <p:sldId id="718" r:id="rId13"/>
    <p:sldId id="719" r:id="rId14"/>
    <p:sldId id="720" r:id="rId15"/>
    <p:sldId id="721" r:id="rId16"/>
    <p:sldId id="724" r:id="rId17"/>
    <p:sldId id="750" r:id="rId18"/>
    <p:sldId id="723" r:id="rId19"/>
    <p:sldId id="735" r:id="rId20"/>
    <p:sldId id="732" r:id="rId21"/>
    <p:sldId id="733" r:id="rId22"/>
    <p:sldId id="734" r:id="rId23"/>
    <p:sldId id="737" r:id="rId24"/>
    <p:sldId id="751" r:id="rId25"/>
    <p:sldId id="770" r:id="rId26"/>
    <p:sldId id="753" r:id="rId27"/>
    <p:sldId id="757" r:id="rId28"/>
    <p:sldId id="765" r:id="rId29"/>
    <p:sldId id="766" r:id="rId30"/>
    <p:sldId id="758" r:id="rId31"/>
    <p:sldId id="759" r:id="rId32"/>
    <p:sldId id="760" r:id="rId33"/>
    <p:sldId id="767" r:id="rId34"/>
    <p:sldId id="769" r:id="rId35"/>
    <p:sldId id="736" r:id="rId36"/>
    <p:sldId id="754" r:id="rId37"/>
    <p:sldId id="755" r:id="rId38"/>
    <p:sldId id="761" r:id="rId39"/>
    <p:sldId id="762" r:id="rId40"/>
    <p:sldId id="738" r:id="rId41"/>
    <p:sldId id="739" r:id="rId42"/>
    <p:sldId id="740" r:id="rId43"/>
    <p:sldId id="741" r:id="rId44"/>
    <p:sldId id="742" r:id="rId45"/>
    <p:sldId id="743" r:id="rId46"/>
    <p:sldId id="744" r:id="rId47"/>
    <p:sldId id="745" r:id="rId48"/>
    <p:sldId id="746" r:id="rId49"/>
    <p:sldId id="747" r:id="rId50"/>
    <p:sldId id="748" r:id="rId51"/>
    <p:sldId id="749" r:id="rId52"/>
    <p:sldId id="764" r:id="rId5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3" autoAdjust="0"/>
    <p:restoredTop sz="94625" autoAdjust="0"/>
  </p:normalViewPr>
  <p:slideViewPr>
    <p:cSldViewPr snapToGrid="0">
      <p:cViewPr>
        <p:scale>
          <a:sx n="80" d="100"/>
          <a:sy n="80" d="100"/>
        </p:scale>
        <p:origin x="832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2035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Onebox\planning\attendance-pre-sa67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00900025.CHINA\AppData\Local\Temp\oneBoxCache_1535636008\maint-vs-non-maint-pre-sa6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Onebox\planning\Copy%20of%20results-67-to-107e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00900025.CHINA\AppData\Local\Microsoft\Windows\Temporary%20Internet%20Files\Content.Outlook\DZS32HDF\rel-9-13-CRs-pre-sa6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SA2 meeting attendance</a:t>
            </a:r>
          </a:p>
        </c:rich>
      </c:tx>
      <c:layout>
        <c:manualLayout>
          <c:xMode val="edge"/>
          <c:yMode val="edge"/>
          <c:x val="0.14696696696696696"/>
          <c:y val="0.13593008172704624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attended</c:v>
                </c:pt>
              </c:strCache>
            </c:strRef>
          </c:tx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Sheet1!$B$2:$AV$2</c:f>
              <c:strCache>
                <c:ptCount val="47"/>
                <c:pt idx="0">
                  <c:v>88</c:v>
                </c:pt>
                <c:pt idx="1">
                  <c:v>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100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</c:v>
                </c:pt>
                <c:pt idx="20">
                  <c:v>108</c:v>
                </c:pt>
                <c:pt idx="21">
                  <c:v>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116bis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124</c:v>
                </c:pt>
                <c:pt idx="41">
                  <c:v>125</c:v>
                </c:pt>
                <c:pt idx="42">
                  <c:v>126</c:v>
                </c:pt>
                <c:pt idx="43">
                  <c:v>127</c:v>
                </c:pt>
                <c:pt idx="44">
                  <c:v>127bis</c:v>
                </c:pt>
                <c:pt idx="45">
                  <c:v>128</c:v>
                </c:pt>
                <c:pt idx="46">
                  <c:v>128bis</c:v>
                </c:pt>
              </c:strCache>
            </c:strRef>
          </c:cat>
          <c:val>
            <c:numRef>
              <c:f>Sheet1!$B$3:$AV$3</c:f>
              <c:numCache>
                <c:formatCode>General</c:formatCode>
                <c:ptCount val="47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  <c:pt idx="43">
                  <c:v>149</c:v>
                </c:pt>
                <c:pt idx="44">
                  <c:v>140</c:v>
                </c:pt>
                <c:pt idx="45">
                  <c:v>152</c:v>
                </c:pt>
                <c:pt idx="46">
                  <c:v>149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6863424"/>
        <c:axId val="106863984"/>
      </c:lineChart>
      <c:catAx>
        <c:axId val="106863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6863984"/>
        <c:crosses val="autoZero"/>
        <c:auto val="1"/>
        <c:lblAlgn val="ctr"/>
        <c:lblOffset val="100"/>
        <c:noMultiLvlLbl val="0"/>
      </c:catAx>
      <c:valAx>
        <c:axId val="106863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8634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Sheet1!$BJ$15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Sheet1!$BW$5:$CJ$5</c:f>
              <c:strCache>
                <c:ptCount val="14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</c:strCache>
            </c:strRef>
          </c:cat>
          <c:val>
            <c:numRef>
              <c:f>Sheet1!$BW$15:$CJ$15</c:f>
              <c:numCache>
                <c:formatCode>General</c:formatCode>
                <c:ptCount val="14"/>
                <c:pt idx="0">
                  <c:v>5</c:v>
                </c:pt>
                <c:pt idx="1">
                  <c:v>6</c:v>
                </c:pt>
                <c:pt idx="2">
                  <c:v>6.7</c:v>
                </c:pt>
                <c:pt idx="3">
                  <c:v>6.5</c:v>
                </c:pt>
                <c:pt idx="4">
                  <c:v>6</c:v>
                </c:pt>
                <c:pt idx="5">
                  <c:v>3.4</c:v>
                </c:pt>
                <c:pt idx="6">
                  <c:v>5</c:v>
                </c:pt>
                <c:pt idx="7">
                  <c:v>3</c:v>
                </c:pt>
                <c:pt idx="8">
                  <c:v>4.5</c:v>
                </c:pt>
                <c:pt idx="9">
                  <c:v>3.8</c:v>
                </c:pt>
                <c:pt idx="10">
                  <c:v>4</c:v>
                </c:pt>
                <c:pt idx="11">
                  <c:v>4</c:v>
                </c:pt>
                <c:pt idx="12">
                  <c:v>1.7</c:v>
                </c:pt>
                <c:pt idx="13">
                  <c:v>1.2</c:v>
                </c:pt>
              </c:numCache>
            </c:numRef>
          </c:val>
        </c:ser>
        <c:ser>
          <c:idx val="2"/>
          <c:order val="1"/>
          <c:tx>
            <c:strRef>
              <c:f>Sheet1!$BJ$16</c:f>
              <c:strCache>
                <c:ptCount val="1"/>
                <c:pt idx="0">
                  <c:v>R15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rgbClr val="FF0000"/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Sheet1!$BW$5:$CJ$5</c:f>
              <c:strCache>
                <c:ptCount val="14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</c:strCache>
            </c:strRef>
          </c:cat>
          <c:val>
            <c:numRef>
              <c:f>Sheet1!$BW$16:$CJ$16</c:f>
              <c:numCache>
                <c:formatCode>General</c:formatCode>
                <c:ptCount val="14"/>
                <c:pt idx="0">
                  <c:v>18</c:v>
                </c:pt>
                <c:pt idx="1">
                  <c:v>23</c:v>
                </c:pt>
                <c:pt idx="2">
                  <c:v>24</c:v>
                </c:pt>
                <c:pt idx="3">
                  <c:v>27</c:v>
                </c:pt>
                <c:pt idx="4">
                  <c:v>31</c:v>
                </c:pt>
                <c:pt idx="5">
                  <c:v>32.5</c:v>
                </c:pt>
                <c:pt idx="6">
                  <c:v>36</c:v>
                </c:pt>
                <c:pt idx="7">
                  <c:v>37</c:v>
                </c:pt>
                <c:pt idx="8">
                  <c:v>24</c:v>
                </c:pt>
                <c:pt idx="9">
                  <c:v>25</c:v>
                </c:pt>
                <c:pt idx="10">
                  <c:v>19</c:v>
                </c:pt>
                <c:pt idx="11">
                  <c:v>19</c:v>
                </c:pt>
                <c:pt idx="12">
                  <c:v>15</c:v>
                </c:pt>
                <c:pt idx="13">
                  <c:v>15</c:v>
                </c:pt>
              </c:numCache>
            </c:numRef>
          </c:val>
        </c:ser>
        <c:ser>
          <c:idx val="3"/>
          <c:order val="2"/>
          <c:tx>
            <c:strRef>
              <c:f>Sheet1!$BJ$13</c:f>
              <c:strCache>
                <c:ptCount val="1"/>
                <c:pt idx="0">
                  <c:v>R15 other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Sheet1!$BW$5:$CJ$5</c:f>
              <c:strCache>
                <c:ptCount val="14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</c:strCache>
            </c:strRef>
          </c:cat>
          <c:val>
            <c:numRef>
              <c:f>Sheet1!$BW$13:$CJ$13</c:f>
              <c:numCache>
                <c:formatCode>General</c:formatCode>
                <c:ptCount val="14"/>
                <c:pt idx="0">
                  <c:v>2.5</c:v>
                </c:pt>
                <c:pt idx="1">
                  <c:v>8.5</c:v>
                </c:pt>
                <c:pt idx="2">
                  <c:v>12.3</c:v>
                </c:pt>
                <c:pt idx="3">
                  <c:v>11.5</c:v>
                </c:pt>
                <c:pt idx="4">
                  <c:v>8.3000000000000007</c:v>
                </c:pt>
                <c:pt idx="5">
                  <c:v>6.3</c:v>
                </c:pt>
                <c:pt idx="6">
                  <c:v>4</c:v>
                </c:pt>
                <c:pt idx="7">
                  <c:v>3</c:v>
                </c:pt>
              </c:numCache>
            </c:numRef>
          </c:val>
        </c:ser>
        <c:ser>
          <c:idx val="5"/>
          <c:order val="3"/>
          <c:tx>
            <c:strRef>
              <c:f>Sheet1!$BJ$17</c:f>
              <c:strCache>
                <c:ptCount val="1"/>
                <c:pt idx="0">
                  <c:v>R16 studies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Sheet1!$BW$5:$CJ$5</c:f>
              <c:strCache>
                <c:ptCount val="14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</c:strCache>
            </c:strRef>
          </c:cat>
          <c:val>
            <c:numRef>
              <c:f>Sheet1!$BW$17:$CJ$17</c:f>
              <c:numCache>
                <c:formatCode>General</c:formatCode>
                <c:ptCount val="14"/>
                <c:pt idx="5">
                  <c:v>3.7</c:v>
                </c:pt>
                <c:pt idx="8">
                  <c:v>13.5</c:v>
                </c:pt>
                <c:pt idx="9">
                  <c:v>12</c:v>
                </c:pt>
                <c:pt idx="10">
                  <c:v>19.5</c:v>
                </c:pt>
                <c:pt idx="11">
                  <c:v>20</c:v>
                </c:pt>
                <c:pt idx="12">
                  <c:v>26.4</c:v>
                </c:pt>
                <c:pt idx="13">
                  <c:v>28.6</c:v>
                </c:pt>
              </c:numCache>
            </c:numRef>
          </c:val>
        </c:ser>
        <c:ser>
          <c:idx val="1"/>
          <c:order val="4"/>
          <c:tx>
            <c:strRef>
              <c:f>Sheet1!$BJ$14</c:f>
              <c:strCache>
                <c:ptCount val="1"/>
                <c:pt idx="0">
                  <c:v>R15 exceptions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Sheet1!$BW$5:$CJ$5</c:f>
              <c:strCache>
                <c:ptCount val="14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</c:strCache>
            </c:strRef>
          </c:cat>
          <c:val>
            <c:numRef>
              <c:f>Sheet1!$BW$14:$CH$14</c:f>
              <c:numCache>
                <c:formatCode>General</c:formatCode>
                <c:ptCount val="12"/>
                <c:pt idx="8">
                  <c:v>1</c:v>
                </c:pt>
                <c:pt idx="9">
                  <c:v>1.3</c:v>
                </c:pt>
                <c:pt idx="10">
                  <c:v>1</c:v>
                </c:pt>
                <c:pt idx="11">
                  <c:v>0.2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50240352"/>
        <c:axId val="150240912"/>
      </c:barChart>
      <c:catAx>
        <c:axId val="1502403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50240912"/>
        <c:crosses val="autoZero"/>
        <c:auto val="1"/>
        <c:lblAlgn val="ctr"/>
        <c:lblOffset val="100"/>
        <c:noMultiLvlLbl val="0"/>
      </c:catAx>
      <c:valAx>
        <c:axId val="150240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50240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Sheet1!$R$1:$BT$1</c:f>
              <c:strCache>
                <c:ptCount val="55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</c:strCache>
            </c:strRef>
          </c:cat>
          <c:val>
            <c:numRef>
              <c:f>Sheet1!$R$2:$BT$2</c:f>
              <c:numCache>
                <c:formatCode>0</c:formatCode>
                <c:ptCount val="55"/>
                <c:pt idx="0">
                  <c:v>210</c:v>
                </c:pt>
                <c:pt idx="1">
                  <c:v>209</c:v>
                </c:pt>
                <c:pt idx="2">
                  <c:v>154</c:v>
                </c:pt>
                <c:pt idx="3">
                  <c:v>207</c:v>
                </c:pt>
                <c:pt idx="4">
                  <c:v>192</c:v>
                </c:pt>
                <c:pt idx="5">
                  <c:v>148</c:v>
                </c:pt>
                <c:pt idx="6">
                  <c:v>166</c:v>
                </c:pt>
                <c:pt idx="7">
                  <c:v>140</c:v>
                </c:pt>
                <c:pt idx="8">
                  <c:v>144</c:v>
                </c:pt>
                <c:pt idx="9">
                  <c:v>108</c:v>
                </c:pt>
                <c:pt idx="10">
                  <c:v>117</c:v>
                </c:pt>
                <c:pt idx="11">
                  <c:v>115</c:v>
                </c:pt>
                <c:pt idx="12">
                  <c:v>134</c:v>
                </c:pt>
                <c:pt idx="13" formatCode="General">
                  <c:v>147</c:v>
                </c:pt>
                <c:pt idx="14" formatCode="General">
                  <c:v>170</c:v>
                </c:pt>
                <c:pt idx="15">
                  <c:v>168</c:v>
                </c:pt>
                <c:pt idx="16">
                  <c:v>165</c:v>
                </c:pt>
                <c:pt idx="17">
                  <c:v>134</c:v>
                </c:pt>
                <c:pt idx="18">
                  <c:v>123</c:v>
                </c:pt>
                <c:pt idx="19">
                  <c:v>56</c:v>
                </c:pt>
                <c:pt idx="20">
                  <c:v>145</c:v>
                </c:pt>
                <c:pt idx="21">
                  <c:v>150</c:v>
                </c:pt>
                <c:pt idx="22">
                  <c:v>130</c:v>
                </c:pt>
                <c:pt idx="23">
                  <c:v>212</c:v>
                </c:pt>
                <c:pt idx="24">
                  <c:v>198</c:v>
                </c:pt>
                <c:pt idx="25">
                  <c:v>162</c:v>
                </c:pt>
                <c:pt idx="26">
                  <c:v>162</c:v>
                </c:pt>
                <c:pt idx="27">
                  <c:v>168</c:v>
                </c:pt>
                <c:pt idx="28">
                  <c:v>161</c:v>
                </c:pt>
                <c:pt idx="29">
                  <c:v>61</c:v>
                </c:pt>
                <c:pt idx="30">
                  <c:v>151</c:v>
                </c:pt>
                <c:pt idx="31">
                  <c:v>175</c:v>
                </c:pt>
                <c:pt idx="32">
                  <c:v>180</c:v>
                </c:pt>
                <c:pt idx="33">
                  <c:v>87</c:v>
                </c:pt>
                <c:pt idx="34">
                  <c:v>86</c:v>
                </c:pt>
                <c:pt idx="35">
                  <c:v>224</c:v>
                </c:pt>
                <c:pt idx="36">
                  <c:v>278</c:v>
                </c:pt>
                <c:pt idx="37">
                  <c:v>317</c:v>
                </c:pt>
                <c:pt idx="38">
                  <c:v>158</c:v>
                </c:pt>
                <c:pt idx="39">
                  <c:v>210</c:v>
                </c:pt>
                <c:pt idx="40" formatCode="General">
                  <c:v>151</c:v>
                </c:pt>
                <c:pt idx="41" formatCode="General">
                  <c:v>224</c:v>
                </c:pt>
                <c:pt idx="42" formatCode="General">
                  <c:v>269</c:v>
                </c:pt>
                <c:pt idx="43" formatCode="General">
                  <c:v>264</c:v>
                </c:pt>
                <c:pt idx="44" formatCode="General">
                  <c:v>311</c:v>
                </c:pt>
                <c:pt idx="45" formatCode="General">
                  <c:v>368</c:v>
                </c:pt>
                <c:pt idx="46" formatCode="General">
                  <c:v>67</c:v>
                </c:pt>
                <c:pt idx="47" formatCode="General">
                  <c:v>414</c:v>
                </c:pt>
                <c:pt idx="48" formatCode="General">
                  <c:v>467</c:v>
                </c:pt>
                <c:pt idx="49" formatCode="General">
                  <c:v>399</c:v>
                </c:pt>
                <c:pt idx="50" formatCode="General">
                  <c:v>516</c:v>
                </c:pt>
                <c:pt idx="51" formatCode="General">
                  <c:v>483</c:v>
                </c:pt>
                <c:pt idx="52" formatCode="General">
                  <c:v>434</c:v>
                </c:pt>
                <c:pt idx="53" formatCode="General">
                  <c:v>364</c:v>
                </c:pt>
                <c:pt idx="54" formatCode="General">
                  <c:v>423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Sheet1!$R$1:$BT$1</c:f>
              <c:strCache>
                <c:ptCount val="55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</c:strCache>
            </c:strRef>
          </c:cat>
          <c:val>
            <c:numRef>
              <c:f>Sheet1!$R$3:$BT$3</c:f>
              <c:numCache>
                <c:formatCode>0</c:formatCode>
                <c:ptCount val="55"/>
                <c:pt idx="0">
                  <c:v>199</c:v>
                </c:pt>
                <c:pt idx="1">
                  <c:v>170</c:v>
                </c:pt>
                <c:pt idx="2">
                  <c:v>90</c:v>
                </c:pt>
                <c:pt idx="3">
                  <c:v>98</c:v>
                </c:pt>
                <c:pt idx="4">
                  <c:v>101</c:v>
                </c:pt>
                <c:pt idx="5">
                  <c:v>140</c:v>
                </c:pt>
                <c:pt idx="6">
                  <c:v>97</c:v>
                </c:pt>
                <c:pt idx="7">
                  <c:v>132</c:v>
                </c:pt>
                <c:pt idx="8">
                  <c:v>151</c:v>
                </c:pt>
                <c:pt idx="9">
                  <c:v>77</c:v>
                </c:pt>
                <c:pt idx="10">
                  <c:v>149</c:v>
                </c:pt>
                <c:pt idx="11">
                  <c:v>91</c:v>
                </c:pt>
                <c:pt idx="12">
                  <c:v>138</c:v>
                </c:pt>
                <c:pt idx="13">
                  <c:v>144</c:v>
                </c:pt>
                <c:pt idx="14">
                  <c:v>124</c:v>
                </c:pt>
                <c:pt idx="15">
                  <c:v>101</c:v>
                </c:pt>
                <c:pt idx="16">
                  <c:v>131</c:v>
                </c:pt>
                <c:pt idx="17">
                  <c:v>117</c:v>
                </c:pt>
                <c:pt idx="18">
                  <c:v>23</c:v>
                </c:pt>
                <c:pt idx="19">
                  <c:v>3</c:v>
                </c:pt>
                <c:pt idx="20">
                  <c:v>49</c:v>
                </c:pt>
                <c:pt idx="21">
                  <c:v>63</c:v>
                </c:pt>
                <c:pt idx="22">
                  <c:v>72</c:v>
                </c:pt>
                <c:pt idx="23">
                  <c:v>70</c:v>
                </c:pt>
                <c:pt idx="24">
                  <c:v>66</c:v>
                </c:pt>
                <c:pt idx="25">
                  <c:v>73</c:v>
                </c:pt>
                <c:pt idx="26">
                  <c:v>74</c:v>
                </c:pt>
                <c:pt idx="27">
                  <c:v>65</c:v>
                </c:pt>
                <c:pt idx="28">
                  <c:v>27</c:v>
                </c:pt>
                <c:pt idx="29">
                  <c:v>34</c:v>
                </c:pt>
                <c:pt idx="30">
                  <c:v>145</c:v>
                </c:pt>
                <c:pt idx="31">
                  <c:v>112</c:v>
                </c:pt>
                <c:pt idx="32">
                  <c:v>120</c:v>
                </c:pt>
                <c:pt idx="33">
                  <c:v>35</c:v>
                </c:pt>
                <c:pt idx="34">
                  <c:v>120</c:v>
                </c:pt>
                <c:pt idx="35">
                  <c:v>90</c:v>
                </c:pt>
                <c:pt idx="36">
                  <c:v>53</c:v>
                </c:pt>
                <c:pt idx="37">
                  <c:v>52</c:v>
                </c:pt>
                <c:pt idx="38">
                  <c:v>166</c:v>
                </c:pt>
                <c:pt idx="39">
                  <c:v>108</c:v>
                </c:pt>
                <c:pt idx="40" formatCode="General">
                  <c:v>122</c:v>
                </c:pt>
                <c:pt idx="41" formatCode="General">
                  <c:v>178</c:v>
                </c:pt>
                <c:pt idx="42" formatCode="General">
                  <c:v>254</c:v>
                </c:pt>
                <c:pt idx="43" formatCode="General">
                  <c:v>254</c:v>
                </c:pt>
                <c:pt idx="44" formatCode="General">
                  <c:v>188</c:v>
                </c:pt>
                <c:pt idx="45" formatCode="General">
                  <c:v>200</c:v>
                </c:pt>
                <c:pt idx="46" formatCode="General">
                  <c:v>2</c:v>
                </c:pt>
                <c:pt idx="47" formatCode="General">
                  <c:v>148</c:v>
                </c:pt>
                <c:pt idx="48" formatCode="General">
                  <c:v>85</c:v>
                </c:pt>
                <c:pt idx="49" formatCode="General">
                  <c:v>176</c:v>
                </c:pt>
                <c:pt idx="50" formatCode="General">
                  <c:v>154</c:v>
                </c:pt>
                <c:pt idx="51" formatCode="General">
                  <c:v>186</c:v>
                </c:pt>
                <c:pt idx="52" formatCode="General">
                  <c:v>189</c:v>
                </c:pt>
                <c:pt idx="53" formatCode="General">
                  <c:v>170</c:v>
                </c:pt>
                <c:pt idx="54" formatCode="General">
                  <c:v>185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Sheet1!$R$1:$BT$1</c:f>
              <c:strCache>
                <c:ptCount val="55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</c:strCache>
            </c:strRef>
          </c:cat>
          <c:val>
            <c:numRef>
              <c:f>Sheet1!$R$4:$BT$4</c:f>
              <c:numCache>
                <c:formatCode>0</c:formatCode>
                <c:ptCount val="55"/>
                <c:pt idx="0">
                  <c:v>170</c:v>
                </c:pt>
                <c:pt idx="1">
                  <c:v>150</c:v>
                </c:pt>
                <c:pt idx="2">
                  <c:v>135</c:v>
                </c:pt>
                <c:pt idx="3">
                  <c:v>165</c:v>
                </c:pt>
                <c:pt idx="4">
                  <c:v>185</c:v>
                </c:pt>
                <c:pt idx="5">
                  <c:v>179</c:v>
                </c:pt>
                <c:pt idx="6">
                  <c:v>137</c:v>
                </c:pt>
                <c:pt idx="7">
                  <c:v>157</c:v>
                </c:pt>
                <c:pt idx="8">
                  <c:v>137</c:v>
                </c:pt>
                <c:pt idx="9">
                  <c:v>120</c:v>
                </c:pt>
                <c:pt idx="10">
                  <c:v>139</c:v>
                </c:pt>
                <c:pt idx="11">
                  <c:v>155</c:v>
                </c:pt>
                <c:pt idx="12">
                  <c:v>131</c:v>
                </c:pt>
                <c:pt idx="13">
                  <c:v>123</c:v>
                </c:pt>
                <c:pt idx="14">
                  <c:v>121</c:v>
                </c:pt>
                <c:pt idx="15">
                  <c:v>110</c:v>
                </c:pt>
                <c:pt idx="16">
                  <c:v>165</c:v>
                </c:pt>
                <c:pt idx="17">
                  <c:v>172</c:v>
                </c:pt>
                <c:pt idx="18">
                  <c:v>141</c:v>
                </c:pt>
                <c:pt idx="19">
                  <c:v>62</c:v>
                </c:pt>
                <c:pt idx="20">
                  <c:v>95</c:v>
                </c:pt>
                <c:pt idx="21">
                  <c:v>137</c:v>
                </c:pt>
                <c:pt idx="22">
                  <c:v>143</c:v>
                </c:pt>
                <c:pt idx="23">
                  <c:v>143</c:v>
                </c:pt>
                <c:pt idx="24">
                  <c:v>143</c:v>
                </c:pt>
                <c:pt idx="25">
                  <c:v>141</c:v>
                </c:pt>
                <c:pt idx="26">
                  <c:v>120</c:v>
                </c:pt>
                <c:pt idx="27">
                  <c:v>77</c:v>
                </c:pt>
                <c:pt idx="28">
                  <c:v>65</c:v>
                </c:pt>
                <c:pt idx="29">
                  <c:v>38</c:v>
                </c:pt>
                <c:pt idx="30">
                  <c:v>103</c:v>
                </c:pt>
                <c:pt idx="31">
                  <c:v>78</c:v>
                </c:pt>
                <c:pt idx="32">
                  <c:v>124</c:v>
                </c:pt>
                <c:pt idx="33">
                  <c:v>43</c:v>
                </c:pt>
                <c:pt idx="34">
                  <c:v>112</c:v>
                </c:pt>
                <c:pt idx="35">
                  <c:v>137</c:v>
                </c:pt>
                <c:pt idx="36">
                  <c:v>119</c:v>
                </c:pt>
                <c:pt idx="37">
                  <c:v>131</c:v>
                </c:pt>
                <c:pt idx="38">
                  <c:v>70</c:v>
                </c:pt>
                <c:pt idx="39">
                  <c:v>97</c:v>
                </c:pt>
                <c:pt idx="40" formatCode="General">
                  <c:v>95</c:v>
                </c:pt>
                <c:pt idx="41" formatCode="General">
                  <c:v>101</c:v>
                </c:pt>
                <c:pt idx="42" formatCode="General">
                  <c:v>138</c:v>
                </c:pt>
                <c:pt idx="43" formatCode="General">
                  <c:v>142</c:v>
                </c:pt>
                <c:pt idx="44" formatCode="General">
                  <c:v>119</c:v>
                </c:pt>
                <c:pt idx="45" formatCode="General">
                  <c:v>109</c:v>
                </c:pt>
                <c:pt idx="46" formatCode="General">
                  <c:v>7</c:v>
                </c:pt>
                <c:pt idx="47" formatCode="General">
                  <c:v>163</c:v>
                </c:pt>
                <c:pt idx="48" formatCode="General">
                  <c:v>137</c:v>
                </c:pt>
                <c:pt idx="49" formatCode="General">
                  <c:v>142</c:v>
                </c:pt>
                <c:pt idx="50" formatCode="General">
                  <c:v>137</c:v>
                </c:pt>
                <c:pt idx="51" formatCode="General">
                  <c:v>132</c:v>
                </c:pt>
                <c:pt idx="52" formatCode="General">
                  <c:v>183</c:v>
                </c:pt>
                <c:pt idx="53" formatCode="General">
                  <c:v>113</c:v>
                </c:pt>
                <c:pt idx="54" formatCode="General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0244272"/>
        <c:axId val="150952576"/>
      </c:barChart>
      <c:catAx>
        <c:axId val="150244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150952576"/>
        <c:crosses val="autoZero"/>
        <c:auto val="1"/>
        <c:lblAlgn val="ctr"/>
        <c:lblOffset val="100"/>
        <c:noMultiLvlLbl val="0"/>
      </c:catAx>
      <c:valAx>
        <c:axId val="15095257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1502442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8745505329565218"/>
          <c:y val="0.11903950884315975"/>
          <c:w val="0.56916191973355879"/>
          <c:h val="0.14325319326360386"/>
        </c:manualLayout>
      </c:layout>
      <c:overlay val="0"/>
      <c:txPr>
        <a:bodyPr/>
        <a:lstStyle/>
        <a:p>
          <a:pPr>
            <a:defRPr sz="157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de-D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182841011177321E-2"/>
          <c:y val="3.7511665208515628E-2"/>
          <c:w val="0.92024190726159361"/>
          <c:h val="0.865004009915427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r10 CR</c:v>
                </c:pt>
              </c:strCache>
            </c:strRef>
          </c:tx>
          <c:invertIfNegative val="0"/>
          <c:cat>
            <c:strRef>
              <c:f>Sheet1!$P$1:$BS$1</c:f>
              <c:strCache>
                <c:ptCount val="56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</c:strCache>
            </c:strRef>
          </c:cat>
          <c:val>
            <c:numRef>
              <c:f>Sheet1!$P$4:$BO$4</c:f>
              <c:numCache>
                <c:formatCode>0</c:formatCode>
                <c:ptCount val="52"/>
                <c:pt idx="0">
                  <c:v>52</c:v>
                </c:pt>
                <c:pt idx="1">
                  <c:v>41</c:v>
                </c:pt>
                <c:pt idx="2">
                  <c:v>54</c:v>
                </c:pt>
                <c:pt idx="3">
                  <c:v>38</c:v>
                </c:pt>
                <c:pt idx="4">
                  <c:v>38</c:v>
                </c:pt>
                <c:pt idx="5">
                  <c:v>21</c:v>
                </c:pt>
                <c:pt idx="6">
                  <c:v>21</c:v>
                </c:pt>
                <c:pt idx="7">
                  <c:v>17</c:v>
                </c:pt>
                <c:pt idx="8">
                  <c:v>3</c:v>
                </c:pt>
                <c:pt idx="9">
                  <c:v>3</c:v>
                </c:pt>
                <c:pt idx="10">
                  <c:v>9</c:v>
                </c:pt>
                <c:pt idx="11">
                  <c:v>1</c:v>
                </c:pt>
                <c:pt idx="12">
                  <c:v>6</c:v>
                </c:pt>
                <c:pt idx="13">
                  <c:v>2</c:v>
                </c:pt>
                <c:pt idx="14">
                  <c:v>3</c:v>
                </c:pt>
                <c:pt idx="15">
                  <c:v>3</c:v>
                </c:pt>
                <c:pt idx="16">
                  <c:v>4</c:v>
                </c:pt>
                <c:pt idx="17">
                  <c:v>0</c:v>
                </c:pt>
                <c:pt idx="18">
                  <c:v>0</c:v>
                </c:pt>
                <c:pt idx="19">
                  <c:v>2</c:v>
                </c:pt>
                <c:pt idx="20">
                  <c:v>3</c:v>
                </c:pt>
                <c:pt idx="21">
                  <c:v>6</c:v>
                </c:pt>
                <c:pt idx="22">
                  <c:v>3</c:v>
                </c:pt>
                <c:pt idx="23">
                  <c:v>1</c:v>
                </c:pt>
                <c:pt idx="24">
                  <c:v>3</c:v>
                </c:pt>
                <c:pt idx="25">
                  <c:v>1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3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r11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Sheet1!$P$1:$BS$1</c:f>
              <c:strCache>
                <c:ptCount val="56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</c:strCache>
            </c:strRef>
          </c:cat>
          <c:val>
            <c:numRef>
              <c:f>Sheet1!$P$5:$BO$5</c:f>
              <c:numCache>
                <c:formatCode>0</c:formatCode>
                <c:ptCount val="52"/>
                <c:pt idx="0">
                  <c:v>2</c:v>
                </c:pt>
                <c:pt idx="1">
                  <c:v>3</c:v>
                </c:pt>
                <c:pt idx="2">
                  <c:v>12</c:v>
                </c:pt>
                <c:pt idx="3">
                  <c:v>16</c:v>
                </c:pt>
                <c:pt idx="4">
                  <c:v>7</c:v>
                </c:pt>
                <c:pt idx="5">
                  <c:v>31</c:v>
                </c:pt>
                <c:pt idx="6">
                  <c:v>26</c:v>
                </c:pt>
                <c:pt idx="7">
                  <c:v>23</c:v>
                </c:pt>
                <c:pt idx="8">
                  <c:v>105</c:v>
                </c:pt>
                <c:pt idx="9">
                  <c:v>71</c:v>
                </c:pt>
                <c:pt idx="10">
                  <c:v>53</c:v>
                </c:pt>
                <c:pt idx="11">
                  <c:v>45</c:v>
                </c:pt>
                <c:pt idx="12">
                  <c:v>18</c:v>
                </c:pt>
                <c:pt idx="13">
                  <c:v>27</c:v>
                </c:pt>
                <c:pt idx="14">
                  <c:v>20</c:v>
                </c:pt>
                <c:pt idx="15">
                  <c:v>20</c:v>
                </c:pt>
                <c:pt idx="16">
                  <c:v>19</c:v>
                </c:pt>
                <c:pt idx="17">
                  <c:v>17</c:v>
                </c:pt>
                <c:pt idx="18">
                  <c:v>10</c:v>
                </c:pt>
                <c:pt idx="19">
                  <c:v>7</c:v>
                </c:pt>
                <c:pt idx="20">
                  <c:v>4</c:v>
                </c:pt>
                <c:pt idx="21">
                  <c:v>5</c:v>
                </c:pt>
                <c:pt idx="22">
                  <c:v>5</c:v>
                </c:pt>
                <c:pt idx="23">
                  <c:v>0</c:v>
                </c:pt>
                <c:pt idx="24">
                  <c:v>6</c:v>
                </c:pt>
                <c:pt idx="25">
                  <c:v>3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r12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Sheet1!$P$1:$BS$1</c:f>
              <c:strCache>
                <c:ptCount val="56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</c:strCache>
            </c:strRef>
          </c:cat>
          <c:val>
            <c:numRef>
              <c:f>Sheet1!$P$6:$BO$6</c:f>
              <c:numCache>
                <c:formatCode>0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2</c:v>
                </c:pt>
                <c:pt idx="12">
                  <c:v>2</c:v>
                </c:pt>
                <c:pt idx="13">
                  <c:v>4</c:v>
                </c:pt>
                <c:pt idx="14">
                  <c:v>11</c:v>
                </c:pt>
                <c:pt idx="15">
                  <c:v>8</c:v>
                </c:pt>
                <c:pt idx="16">
                  <c:v>19</c:v>
                </c:pt>
                <c:pt idx="17">
                  <c:v>21</c:v>
                </c:pt>
                <c:pt idx="18">
                  <c:v>35</c:v>
                </c:pt>
                <c:pt idx="19">
                  <c:v>50</c:v>
                </c:pt>
                <c:pt idx="20">
                  <c:v>38</c:v>
                </c:pt>
                <c:pt idx="21">
                  <c:v>64</c:v>
                </c:pt>
                <c:pt idx="22">
                  <c:v>55</c:v>
                </c:pt>
                <c:pt idx="23">
                  <c:v>39</c:v>
                </c:pt>
                <c:pt idx="24">
                  <c:v>35</c:v>
                </c:pt>
                <c:pt idx="25">
                  <c:v>34</c:v>
                </c:pt>
                <c:pt idx="26">
                  <c:v>21</c:v>
                </c:pt>
                <c:pt idx="27">
                  <c:v>11</c:v>
                </c:pt>
                <c:pt idx="28">
                  <c:v>10</c:v>
                </c:pt>
                <c:pt idx="29">
                  <c:v>9</c:v>
                </c:pt>
                <c:pt idx="30">
                  <c:v>1</c:v>
                </c:pt>
                <c:pt idx="31">
                  <c:v>9</c:v>
                </c:pt>
                <c:pt idx="32">
                  <c:v>3</c:v>
                </c:pt>
                <c:pt idx="33">
                  <c:v>3</c:v>
                </c:pt>
                <c:pt idx="35">
                  <c:v>3</c:v>
                </c:pt>
                <c:pt idx="44" formatCode="General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Sheet1!$A$7</c:f>
              <c:strCache>
                <c:ptCount val="1"/>
                <c:pt idx="0">
                  <c:v>r13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Sheet1!$P$1:$BS$1</c:f>
              <c:strCache>
                <c:ptCount val="56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</c:strCache>
            </c:strRef>
          </c:cat>
          <c:val>
            <c:numRef>
              <c:f>Sheet1!$P$7:$BQ$7</c:f>
              <c:numCache>
                <c:formatCode>0</c:formatCode>
                <c:ptCount val="5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</c:v>
                </c:pt>
                <c:pt idx="23">
                  <c:v>10</c:v>
                </c:pt>
                <c:pt idx="24">
                  <c:v>19</c:v>
                </c:pt>
                <c:pt idx="25">
                  <c:v>13</c:v>
                </c:pt>
                <c:pt idx="26">
                  <c:v>14</c:v>
                </c:pt>
                <c:pt idx="27">
                  <c:v>6</c:v>
                </c:pt>
                <c:pt idx="28">
                  <c:v>9</c:v>
                </c:pt>
                <c:pt idx="29">
                  <c:v>56</c:v>
                </c:pt>
                <c:pt idx="30">
                  <c:v>25</c:v>
                </c:pt>
                <c:pt idx="31">
                  <c:v>58</c:v>
                </c:pt>
                <c:pt idx="32">
                  <c:v>73</c:v>
                </c:pt>
                <c:pt idx="33">
                  <c:v>41</c:v>
                </c:pt>
                <c:pt idx="34">
                  <c:v>11</c:v>
                </c:pt>
                <c:pt idx="35">
                  <c:v>35</c:v>
                </c:pt>
                <c:pt idx="36">
                  <c:v>29</c:v>
                </c:pt>
                <c:pt idx="37">
                  <c:v>25</c:v>
                </c:pt>
                <c:pt idx="38">
                  <c:v>25</c:v>
                </c:pt>
                <c:pt idx="39">
                  <c:v>9</c:v>
                </c:pt>
                <c:pt idx="40">
                  <c:v>11</c:v>
                </c:pt>
                <c:pt idx="41">
                  <c:v>2</c:v>
                </c:pt>
                <c:pt idx="42">
                  <c:v>5</c:v>
                </c:pt>
                <c:pt idx="43">
                  <c:v>2</c:v>
                </c:pt>
                <c:pt idx="44">
                  <c:v>4</c:v>
                </c:pt>
                <c:pt idx="45">
                  <c:v>2</c:v>
                </c:pt>
                <c:pt idx="46">
                  <c:v>5</c:v>
                </c:pt>
                <c:pt idx="48">
                  <c:v>3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3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Sheet1!$A$8</c:f>
              <c:strCache>
                <c:ptCount val="1"/>
                <c:pt idx="0">
                  <c:v>r14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Sheet1!$P$1:$BS$1</c:f>
              <c:strCache>
                <c:ptCount val="56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</c:strCache>
            </c:strRef>
          </c:cat>
          <c:val>
            <c:numRef>
              <c:f>Sheet1!$P$8:$BS$8</c:f>
              <c:numCache>
                <c:formatCode>General</c:formatCode>
                <c:ptCount val="56"/>
                <c:pt idx="35">
                  <c:v>4</c:v>
                </c:pt>
                <c:pt idx="36">
                  <c:v>21</c:v>
                </c:pt>
                <c:pt idx="37">
                  <c:v>69</c:v>
                </c:pt>
                <c:pt idx="38">
                  <c:v>81</c:v>
                </c:pt>
                <c:pt idx="39">
                  <c:v>33</c:v>
                </c:pt>
                <c:pt idx="40">
                  <c:v>56</c:v>
                </c:pt>
                <c:pt idx="41">
                  <c:v>23</c:v>
                </c:pt>
                <c:pt idx="42">
                  <c:v>13</c:v>
                </c:pt>
                <c:pt idx="43">
                  <c:v>17</c:v>
                </c:pt>
                <c:pt idx="44">
                  <c:v>18</c:v>
                </c:pt>
                <c:pt idx="45">
                  <c:v>20</c:v>
                </c:pt>
                <c:pt idx="46">
                  <c:v>10</c:v>
                </c:pt>
                <c:pt idx="48">
                  <c:v>8</c:v>
                </c:pt>
                <c:pt idx="49">
                  <c:v>10</c:v>
                </c:pt>
                <c:pt idx="50">
                  <c:v>8</c:v>
                </c:pt>
                <c:pt idx="51">
                  <c:v>1</c:v>
                </c:pt>
                <c:pt idx="52">
                  <c:v>7</c:v>
                </c:pt>
                <c:pt idx="53">
                  <c:v>2</c:v>
                </c:pt>
                <c:pt idx="54">
                  <c:v>1</c:v>
                </c:pt>
                <c:pt idx="55">
                  <c:v>2</c:v>
                </c:pt>
              </c:numCache>
            </c:numRef>
          </c:val>
        </c:ser>
        <c:ser>
          <c:idx val="5"/>
          <c:order val="5"/>
          <c:tx>
            <c:strRef>
              <c:f>Sheet1!$A$9</c:f>
              <c:strCache>
                <c:ptCount val="1"/>
                <c:pt idx="0">
                  <c:v>r15 PCR/draftCR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Sheet1!$P$1:$BS$1</c:f>
              <c:strCache>
                <c:ptCount val="56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</c:strCache>
            </c:strRef>
          </c:cat>
          <c:val>
            <c:numRef>
              <c:f>Sheet1!$P$9:$BS$9</c:f>
              <c:numCache>
                <c:formatCode>General</c:formatCode>
                <c:ptCount val="56"/>
                <c:pt idx="41">
                  <c:v>63</c:v>
                </c:pt>
                <c:pt idx="42">
                  <c:v>126</c:v>
                </c:pt>
                <c:pt idx="43">
                  <c:v>117</c:v>
                </c:pt>
                <c:pt idx="44">
                  <c:v>121</c:v>
                </c:pt>
                <c:pt idx="45">
                  <c:v>171</c:v>
                </c:pt>
                <c:pt idx="46">
                  <c:v>214</c:v>
                </c:pt>
                <c:pt idx="47">
                  <c:v>62</c:v>
                </c:pt>
                <c:pt idx="48">
                  <c:v>287</c:v>
                </c:pt>
                <c:pt idx="49">
                  <c:v>328</c:v>
                </c:pt>
                <c:pt idx="50">
                  <c:v>182</c:v>
                </c:pt>
              </c:numCache>
            </c:numRef>
          </c:val>
        </c:ser>
        <c:ser>
          <c:idx val="6"/>
          <c:order val="6"/>
          <c:tx>
            <c:strRef>
              <c:f>Sheet1!$A$10</c:f>
              <c:strCache>
                <c:ptCount val="1"/>
                <c:pt idx="0">
                  <c:v>r15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Sheet1!$P$1:$BS$1</c:f>
              <c:strCache>
                <c:ptCount val="56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</c:strCache>
            </c:strRef>
          </c:cat>
          <c:val>
            <c:numRef>
              <c:f>Sheet1!$P$10:$BS$10</c:f>
              <c:numCache>
                <c:formatCode>General</c:formatCode>
                <c:ptCount val="56"/>
                <c:pt idx="45">
                  <c:v>19</c:v>
                </c:pt>
                <c:pt idx="46">
                  <c:v>19</c:v>
                </c:pt>
                <c:pt idx="48">
                  <c:v>27</c:v>
                </c:pt>
                <c:pt idx="49">
                  <c:v>27</c:v>
                </c:pt>
                <c:pt idx="50">
                  <c:v>12</c:v>
                </c:pt>
                <c:pt idx="51">
                  <c:v>351</c:v>
                </c:pt>
                <c:pt idx="52">
                  <c:v>201</c:v>
                </c:pt>
                <c:pt idx="53">
                  <c:v>213</c:v>
                </c:pt>
                <c:pt idx="54">
                  <c:v>119</c:v>
                </c:pt>
                <c:pt idx="55">
                  <c:v>159</c:v>
                </c:pt>
              </c:numCache>
            </c:numRef>
          </c:val>
        </c:ser>
        <c:ser>
          <c:idx val="7"/>
          <c:order val="7"/>
          <c:tx>
            <c:strRef>
              <c:f>Sheet1!$A$11</c:f>
              <c:strCache>
                <c:ptCount val="1"/>
                <c:pt idx="0">
                  <c:v>r16 CR</c:v>
                </c:pt>
              </c:strCache>
            </c:strRef>
          </c:tx>
          <c:invertIfNegative val="0"/>
          <c:val>
            <c:numRef>
              <c:f>Sheet1!$P$11:$BS$11</c:f>
              <c:numCache>
                <c:formatCode>General</c:formatCode>
                <c:ptCount val="56"/>
                <c:pt idx="55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57109696"/>
        <c:axId val="257139936"/>
        <c:axId val="0"/>
      </c:bar3DChart>
      <c:catAx>
        <c:axId val="2571096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de-DE"/>
          </a:p>
        </c:txPr>
        <c:crossAx val="257139936"/>
        <c:crosses val="autoZero"/>
        <c:auto val="1"/>
        <c:lblAlgn val="ctr"/>
        <c:lblOffset val="100"/>
        <c:noMultiLvlLbl val="0"/>
      </c:catAx>
      <c:valAx>
        <c:axId val="25713993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2571096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516935861432181"/>
          <c:y val="0.15768177003707565"/>
          <c:w val="0.5065772644988259"/>
          <c:h val="0.31371962392666386"/>
        </c:manualLayout>
      </c:layout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7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405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7B3AEE3-2866-4C5F-AA5A-96008B1362FA}" type="slidenum">
              <a:rPr lang="en-GB" altLang="de-DE" sz="1200" smtClean="0">
                <a:latin typeface="Times New Roman" panose="02020603050405020304" pitchFamily="18" charset="0"/>
              </a:rPr>
              <a:pPr/>
              <a:t>43</a:t>
            </a:fld>
            <a:endParaRPr lang="en-GB" altLang="de-DE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809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 smtClean="0">
              <a:latin typeface="Arial 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#81</a:t>
            </a: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Gold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Coast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Australia, 12-14 September 2018</a:t>
            </a:r>
            <a:endParaRPr lang="sv-SE" altLang="en-US" sz="1200" b="1" kern="1200" dirty="0" smtClean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296430" y="4238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dirty="0" smtClean="0">
                <a:effectLst/>
              </a:rPr>
              <a:t>SP-180710</a:t>
            </a:r>
            <a:endParaRPr lang="en-GB" altLang="en-US" sz="1400" dirty="0" smtClean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SA#81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Gold Coast</a:t>
            </a:r>
            <a:r>
              <a:rPr lang="en-GB" altLang="de-DE" sz="1200" dirty="0" smtClean="0">
                <a:solidFill>
                  <a:schemeClr val="bg1"/>
                </a:solidFill>
              </a:rPr>
              <a:t>, Australia, Sep 12-14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2018</a:t>
            </a:r>
            <a:endParaRPr lang="en-GB" altLang="de-DE" sz="1200" dirty="0" smtClean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69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panose="020B0604020202020204" pitchFamily="34" charset="0"/>
              </a:rPr>
              <a:t>Frank Mademann, SA2 Chairman (</a:t>
            </a:r>
            <a:r>
              <a:rPr lang="fr-FR" altLang="de-DE" sz="2400" dirty="0" err="1" smtClean="0">
                <a:latin typeface="Arial" panose="020B0604020202020204" pitchFamily="34" charset="0"/>
              </a:rPr>
              <a:t>Huawei</a:t>
            </a:r>
            <a:r>
              <a:rPr lang="fr-FR" altLang="de-DE" sz="2400" dirty="0" smtClean="0">
                <a:latin typeface="Arial" panose="020B0604020202020204" pitchFamily="34" charset="0"/>
              </a:rPr>
              <a:t>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panose="020B0604020202020204" pitchFamily="34" charset="0"/>
              </a:rPr>
              <a:t>Maurice Pope, SA2 Support (MCC)</a:t>
            </a:r>
            <a:endParaRPr lang="de-DE" altLang="de-DE" sz="2400" dirty="0" smtClean="0">
              <a:latin typeface="Arial" panose="020B0604020202020204" pitchFamily="34" charset="0"/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693738" y="1989138"/>
            <a:ext cx="776128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 WG2 Report and Questions for Advice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at TSG SA#81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2000" dirty="0" smtClean="0">
                <a:solidFill>
                  <a:srgbClr val="948A5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(agenda item 7.2)</a:t>
            </a:r>
            <a:endParaRPr lang="en-US" sz="2000" dirty="0" smtClean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(7/8)</a:t>
            </a:r>
            <a:br>
              <a:rPr lang="de-DE" altLang="de-DE" smtClean="0"/>
            </a:br>
            <a:r>
              <a:rPr lang="de-DE" altLang="de-DE" sz="2800" smtClean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857250" y="3060700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Tdocs</a:t>
            </a:r>
          </a:p>
        </p:txBody>
      </p:sp>
      <p:cxnSp>
        <p:nvCxnSpPr>
          <p:cNvPr id="17412" name="Straight Connector 16"/>
          <p:cNvCxnSpPr>
            <a:cxnSpLocks noChangeShapeType="1"/>
          </p:cNvCxnSpPr>
          <p:nvPr/>
        </p:nvCxnSpPr>
        <p:spPr bwMode="auto">
          <a:xfrm flipV="1">
            <a:off x="2418094" y="6008686"/>
            <a:ext cx="1282866" cy="3176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3" name="TextBox 27"/>
          <p:cNvSpPr txBox="1">
            <a:spLocks noChangeArrowheads="1"/>
          </p:cNvSpPr>
          <p:nvPr/>
        </p:nvSpPr>
        <p:spPr bwMode="auto">
          <a:xfrm>
            <a:off x="2638169" y="6015038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7414" name="Straight Connector 31"/>
          <p:cNvCxnSpPr>
            <a:cxnSpLocks noChangeShapeType="1"/>
          </p:cNvCxnSpPr>
          <p:nvPr/>
        </p:nvCxnSpPr>
        <p:spPr bwMode="auto">
          <a:xfrm>
            <a:off x="1187071" y="6008686"/>
            <a:ext cx="1130679" cy="6353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5" name="TextBox 33"/>
          <p:cNvSpPr txBox="1">
            <a:spLocks noChangeArrowheads="1"/>
          </p:cNvSpPr>
          <p:nvPr/>
        </p:nvSpPr>
        <p:spPr bwMode="auto">
          <a:xfrm>
            <a:off x="1323506" y="6015038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7416" name="TextBox 27"/>
          <p:cNvSpPr txBox="1">
            <a:spLocks noChangeArrowheads="1"/>
          </p:cNvSpPr>
          <p:nvPr/>
        </p:nvSpPr>
        <p:spPr bwMode="auto">
          <a:xfrm>
            <a:off x="4221828" y="6019739"/>
            <a:ext cx="887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7417" name="Straight Connector 16"/>
          <p:cNvCxnSpPr>
            <a:cxnSpLocks noChangeShapeType="1"/>
          </p:cNvCxnSpPr>
          <p:nvPr/>
        </p:nvCxnSpPr>
        <p:spPr bwMode="auto">
          <a:xfrm>
            <a:off x="3793427" y="6008686"/>
            <a:ext cx="1637968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418" name="Straight Connector 11"/>
          <p:cNvCxnSpPr>
            <a:cxnSpLocks noChangeShapeType="1"/>
          </p:cNvCxnSpPr>
          <p:nvPr/>
        </p:nvCxnSpPr>
        <p:spPr bwMode="auto">
          <a:xfrm>
            <a:off x="5540167" y="6011466"/>
            <a:ext cx="1152733" cy="3572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9" name="TextBox 25"/>
          <p:cNvSpPr txBox="1">
            <a:spLocks noChangeArrowheads="1"/>
          </p:cNvSpPr>
          <p:nvPr/>
        </p:nvSpPr>
        <p:spPr bwMode="auto">
          <a:xfrm>
            <a:off x="5711870" y="6015038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cxnSp>
        <p:nvCxnSpPr>
          <p:cNvPr id="17420" name="Straight Connector 11"/>
          <p:cNvCxnSpPr>
            <a:cxnSpLocks noChangeShapeType="1"/>
          </p:cNvCxnSpPr>
          <p:nvPr/>
        </p:nvCxnSpPr>
        <p:spPr bwMode="auto">
          <a:xfrm flipV="1">
            <a:off x="6801672" y="6008686"/>
            <a:ext cx="1198106" cy="1995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21" name="TextBox 25"/>
          <p:cNvSpPr txBox="1">
            <a:spLocks noChangeArrowheads="1"/>
          </p:cNvSpPr>
          <p:nvPr/>
        </p:nvSpPr>
        <p:spPr bwMode="auto">
          <a:xfrm>
            <a:off x="7000595" y="6015038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824058"/>
              </p:ext>
            </p:extLst>
          </p:nvPr>
        </p:nvGraphicFramePr>
        <p:xfrm>
          <a:off x="368300" y="1203158"/>
          <a:ext cx="8576918" cy="4811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3" name="Straight Connector 11"/>
          <p:cNvCxnSpPr>
            <a:cxnSpLocks noChangeShapeType="1"/>
          </p:cNvCxnSpPr>
          <p:nvPr/>
        </p:nvCxnSpPr>
        <p:spPr bwMode="auto">
          <a:xfrm>
            <a:off x="8090397" y="6010682"/>
            <a:ext cx="863450" cy="4356"/>
          </a:xfrm>
          <a:prstGeom prst="line">
            <a:avLst/>
          </a:prstGeom>
          <a:noFill/>
          <a:ln w="28575" algn="ctr">
            <a:solidFill>
              <a:schemeClr val="accent4">
                <a:lumMod val="75000"/>
              </a:schemeClr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5"/>
          <p:cNvSpPr txBox="1">
            <a:spLocks noChangeArrowheads="1"/>
          </p:cNvSpPr>
          <p:nvPr/>
        </p:nvSpPr>
        <p:spPr bwMode="auto">
          <a:xfrm>
            <a:off x="8068022" y="6015038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Rel-16</a:t>
            </a:r>
            <a:endParaRPr lang="de-DE" altLang="de-DE" sz="1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(8/8)</a:t>
            </a:r>
            <a:br>
              <a:rPr lang="de-DE" altLang="de-DE" dirty="0" smtClean="0"/>
            </a:br>
            <a:r>
              <a:rPr lang="de-DE" altLang="de-DE" dirty="0" smtClean="0"/>
              <a:t>SA2 Agreed CRs by Release / Meeting</a:t>
            </a:r>
          </a:p>
        </p:txBody>
      </p:sp>
      <p:cxnSp>
        <p:nvCxnSpPr>
          <p:cNvPr id="18435" name="Straight Connector 11"/>
          <p:cNvCxnSpPr>
            <a:cxnSpLocks noChangeShapeType="1"/>
          </p:cNvCxnSpPr>
          <p:nvPr/>
        </p:nvCxnSpPr>
        <p:spPr bwMode="auto">
          <a:xfrm>
            <a:off x="5309319" y="6072133"/>
            <a:ext cx="1226948" cy="0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436" name="Straight Connector 16"/>
          <p:cNvCxnSpPr>
            <a:cxnSpLocks noChangeShapeType="1"/>
          </p:cNvCxnSpPr>
          <p:nvPr/>
        </p:nvCxnSpPr>
        <p:spPr bwMode="auto">
          <a:xfrm flipV="1">
            <a:off x="2322380" y="6065568"/>
            <a:ext cx="1317858" cy="6565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7" name="TextBox 27"/>
          <p:cNvSpPr txBox="1">
            <a:spLocks noChangeArrowheads="1"/>
          </p:cNvSpPr>
          <p:nvPr/>
        </p:nvSpPr>
        <p:spPr bwMode="auto">
          <a:xfrm>
            <a:off x="2542004" y="6061294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8438" name="Straight Connector 31"/>
          <p:cNvCxnSpPr>
            <a:cxnSpLocks noChangeShapeType="1"/>
          </p:cNvCxnSpPr>
          <p:nvPr/>
        </p:nvCxnSpPr>
        <p:spPr bwMode="auto">
          <a:xfrm flipV="1">
            <a:off x="736600" y="6073775"/>
            <a:ext cx="1489765" cy="7939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9" name="TextBox 33"/>
          <p:cNvSpPr txBox="1">
            <a:spLocks noChangeArrowheads="1"/>
          </p:cNvSpPr>
          <p:nvPr/>
        </p:nvSpPr>
        <p:spPr bwMode="auto">
          <a:xfrm>
            <a:off x="1063653" y="6062617"/>
            <a:ext cx="887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8440" name="TextBox 25"/>
          <p:cNvSpPr txBox="1">
            <a:spLocks noChangeArrowheads="1"/>
          </p:cNvSpPr>
          <p:nvPr/>
        </p:nvSpPr>
        <p:spPr bwMode="auto">
          <a:xfrm>
            <a:off x="5491385" y="6080384"/>
            <a:ext cx="887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CRs</a:t>
            </a:r>
          </a:p>
        </p:txBody>
      </p:sp>
      <p:sp>
        <p:nvSpPr>
          <p:cNvPr id="18442" name="TextBox 27"/>
          <p:cNvSpPr txBox="1">
            <a:spLocks noChangeArrowheads="1"/>
          </p:cNvSpPr>
          <p:nvPr/>
        </p:nvSpPr>
        <p:spPr bwMode="auto">
          <a:xfrm>
            <a:off x="4046181" y="6083559"/>
            <a:ext cx="8858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8443" name="Straight Connector 16"/>
          <p:cNvCxnSpPr>
            <a:cxnSpLocks noChangeShapeType="1"/>
          </p:cNvCxnSpPr>
          <p:nvPr/>
        </p:nvCxnSpPr>
        <p:spPr bwMode="auto">
          <a:xfrm>
            <a:off x="3743468" y="6068857"/>
            <a:ext cx="1461970" cy="3276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4" name="TextBox 11"/>
          <p:cNvSpPr txBox="1">
            <a:spLocks noChangeArrowheads="1"/>
          </p:cNvSpPr>
          <p:nvPr/>
        </p:nvSpPr>
        <p:spPr bwMode="auto">
          <a:xfrm>
            <a:off x="1128713" y="1565275"/>
            <a:ext cx="77295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>
                <a:latin typeface="Arial" panose="020B0604020202020204" pitchFamily="34" charset="0"/>
              </a:rPr>
              <a:t>Note: for 5GS (draft) TSs agreed pCRs and for #125 also agreed/endorsed draft CRs are shown</a:t>
            </a:r>
          </a:p>
        </p:txBody>
      </p:sp>
      <p:cxnSp>
        <p:nvCxnSpPr>
          <p:cNvPr id="18445" name="Straight Connector 11"/>
          <p:cNvCxnSpPr>
            <a:cxnSpLocks noChangeShapeType="1"/>
          </p:cNvCxnSpPr>
          <p:nvPr/>
        </p:nvCxnSpPr>
        <p:spPr bwMode="auto">
          <a:xfrm>
            <a:off x="6640148" y="6070545"/>
            <a:ext cx="1191519" cy="1588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6" name="TextBox 25"/>
          <p:cNvSpPr txBox="1">
            <a:spLocks noChangeArrowheads="1"/>
          </p:cNvSpPr>
          <p:nvPr/>
        </p:nvSpPr>
        <p:spPr bwMode="auto">
          <a:xfrm>
            <a:off x="6873081" y="6065567"/>
            <a:ext cx="8874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cxnSp>
        <p:nvCxnSpPr>
          <p:cNvPr id="22" name="Straight Connector 11"/>
          <p:cNvCxnSpPr>
            <a:cxnSpLocks noChangeShapeType="1"/>
          </p:cNvCxnSpPr>
          <p:nvPr/>
        </p:nvCxnSpPr>
        <p:spPr bwMode="auto">
          <a:xfrm>
            <a:off x="7945388" y="6068850"/>
            <a:ext cx="974245" cy="0"/>
          </a:xfrm>
          <a:prstGeom prst="line">
            <a:avLst/>
          </a:prstGeom>
          <a:noFill/>
          <a:ln w="28575" algn="ctr">
            <a:solidFill>
              <a:schemeClr val="accent4">
                <a:lumMod val="75000"/>
              </a:schemeClr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7993427" y="6073871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Rel-16</a:t>
            </a:r>
            <a:endParaRPr lang="de-DE" altLang="de-DE" sz="1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9" name="Char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94805"/>
              </p:ext>
            </p:extLst>
          </p:nvPr>
        </p:nvGraphicFramePr>
        <p:xfrm>
          <a:off x="0" y="1280161"/>
          <a:ext cx="9143999" cy="4769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SA#80,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244366" cy="3425825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Work Progress on Corrections </a:t>
            </a:r>
            <a:r>
              <a:rPr lang="de-DE" altLang="de-DE" sz="2000" dirty="0" smtClean="0"/>
              <a:t>(</a:t>
            </a:r>
            <a:r>
              <a:rPr lang="en-US" altLang="de-DE" sz="2000" dirty="0" smtClean="0"/>
              <a:t>Category A CRs are not counted)</a:t>
            </a:r>
            <a:endParaRPr lang="de-DE" altLang="de-DE" sz="2000" dirty="0" smtClean="0"/>
          </a:p>
          <a:p>
            <a:pPr lvl="1" eaLnBrk="1" hangingPunct="1"/>
            <a:endParaRPr lang="de-DE" altLang="de-DE" sz="2000" dirty="0" smtClean="0"/>
          </a:p>
          <a:p>
            <a:pPr lvl="1" eaLnBrk="1" hangingPunct="1"/>
            <a:r>
              <a:rPr lang="de-DE" altLang="de-DE" sz="2000" dirty="0" smtClean="0"/>
              <a:t>R12:           none</a:t>
            </a:r>
          </a:p>
          <a:p>
            <a:pPr lvl="1" eaLnBrk="1" hangingPunct="1"/>
            <a:r>
              <a:rPr lang="en-GB" altLang="de-DE" sz="2000" dirty="0" smtClean="0"/>
              <a:t>R13:     </a:t>
            </a:r>
            <a:r>
              <a:rPr lang="en-GB" altLang="de-DE" sz="2000" dirty="0"/>
              <a:t>	</a:t>
            </a:r>
            <a:r>
              <a:rPr lang="en-GB" altLang="de-DE" sz="2000" dirty="0" smtClean="0"/>
              <a:t>none</a:t>
            </a:r>
          </a:p>
          <a:p>
            <a:pPr lvl="1" eaLnBrk="1" hangingPunct="1"/>
            <a:r>
              <a:rPr lang="de-DE" altLang="de-DE" sz="2000" dirty="0" smtClean="0"/>
              <a:t>R14:  	1 CRs on SDCI, </a:t>
            </a:r>
            <a:r>
              <a:rPr lang="de-DE" altLang="de-DE" sz="2000" dirty="0"/>
              <a:t>1 CR on </a:t>
            </a:r>
            <a:r>
              <a:rPr lang="de-DE" altLang="de-DE" sz="2000" dirty="0" smtClean="0"/>
              <a:t>SEW2, 1 CR TEI14 / CIoT</a:t>
            </a:r>
            <a:endParaRPr lang="de-DE" altLang="de-DE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SA#80, statistics, next meetings)</a:t>
            </a:r>
          </a:p>
          <a:p>
            <a:pPr eaLnBrk="1" hangingPunct="1">
              <a:defRPr/>
            </a:pPr>
            <a:r>
              <a:rPr lang="en-GB" sz="2400" b="1" i="1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2.2 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Rel-15 Maintenance and Work (1/3)</a:t>
            </a:r>
            <a:endParaRPr lang="de-DE" altLang="de-DE" sz="2800" b="1" dirty="0" smtClean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19785677"/>
              </p:ext>
            </p:extLst>
          </p:nvPr>
        </p:nvGraphicFramePr>
        <p:xfrm>
          <a:off x="217488" y="1275007"/>
          <a:ext cx="8609012" cy="5005590"/>
        </p:xfrm>
        <a:graphic>
          <a:graphicData uri="http://schemas.openxmlformats.org/drawingml/2006/table">
            <a:tbl>
              <a:tblPr/>
              <a:tblGrid>
                <a:gridCol w="1757616"/>
                <a:gridCol w="5176584"/>
                <a:gridCol w="638175"/>
                <a:gridCol w="1036637"/>
              </a:tblGrid>
              <a:tr h="573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VoWLAN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Complementary Features for Voice services over WLAN</a:t>
                      </a:r>
                      <a:endParaRPr kumimoji="0" lang="ko-KR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00364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ProSe_WLAN_DD_Stage2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Inclusion of WLAN direct discovery technologies as an alternative for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direct discovery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NAPS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Northbound APIs for SCEF – SCS/AS Interworking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eVoLP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VoLTE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performance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USOS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Unlicensed spectrum offloading system enhancements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59252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enhancements to support 5G New Radio via Dual Connectivity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PS_Data_Off_Phase2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 Data Off Feature Phase 2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support for E-UTRAN Ultra Reliable Low Latency Comm.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000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pre-Rel-15 features in Rel-15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0029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 Cat B/C alignments with other WGs or specifically required</a:t>
                      </a:r>
                    </a:p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(one of those with objections)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Rel-15 Maintenance and Work (2/3)</a:t>
            </a:r>
            <a:endParaRPr lang="de-DE" altLang="de-DE" sz="2800" b="1" dirty="0" smtClean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0" y="2243666"/>
            <a:ext cx="8304213" cy="4195233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/>
              <a:t>CRs </a:t>
            </a:r>
            <a:r>
              <a:rPr lang="en-US" sz="1600" dirty="0"/>
              <a:t>agreed for TS 23.501 </a:t>
            </a:r>
            <a:r>
              <a:rPr lang="en-US" sz="1600" dirty="0" smtClean="0"/>
              <a:t>(42+49 </a:t>
            </a:r>
            <a:r>
              <a:rPr lang="en-US" sz="1600" dirty="0"/>
              <a:t>CRs), TS 23.502 </a:t>
            </a:r>
            <a:r>
              <a:rPr lang="en-US" sz="1600" dirty="0" smtClean="0"/>
              <a:t>(60+81 </a:t>
            </a:r>
            <a:r>
              <a:rPr lang="en-US" sz="1600" dirty="0"/>
              <a:t>CRs), TS 23.503 </a:t>
            </a:r>
            <a:r>
              <a:rPr lang="en-US" sz="1600" dirty="0" smtClean="0"/>
              <a:t>(5+18 </a:t>
            </a:r>
            <a:r>
              <a:rPr lang="en-US" sz="1600" dirty="0"/>
              <a:t>CRs)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5</a:t>
            </a:r>
            <a:r>
              <a:rPr lang="en-US" sz="1600" dirty="0" smtClean="0"/>
              <a:t> </a:t>
            </a:r>
            <a:r>
              <a:rPr lang="en-US" sz="1600" dirty="0"/>
              <a:t>CRs agreed for TSs 23.167, </a:t>
            </a:r>
            <a:r>
              <a:rPr lang="en-US" sz="1600" dirty="0" smtClean="0"/>
              <a:t>23.228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3 CRs are WG-approved with a single objection each, see CR packages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Some resolution may be needed in </a:t>
            </a:r>
            <a:r>
              <a:rPr lang="en-GB" sz="1600" dirty="0" smtClean="0"/>
              <a:t>following areas: </a:t>
            </a:r>
            <a:endParaRPr lang="de-DE" sz="16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Unresolved Editor’s note in TS 23.501 due to RAN(2) dependency on resolving UE support for RRC_INACTIVE indication</a:t>
            </a:r>
            <a:endParaRPr lang="de-DE" sz="14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Potential updates </a:t>
            </a:r>
            <a:r>
              <a:rPr lang="en-US" sz="1400" dirty="0" smtClean="0"/>
              <a:t>related to RAN2 </a:t>
            </a:r>
            <a:r>
              <a:rPr lang="en-US" sz="1400" dirty="0"/>
              <a:t>LSs on handling NSSAI in AS  (show of hands in SA2: 14 vs. 11)</a:t>
            </a:r>
            <a:endParaRPr lang="de-DE" sz="14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Potential updates related to RAN2 LSs </a:t>
            </a:r>
            <a:r>
              <a:rPr lang="en-US" sz="1400" dirty="0" smtClean="0"/>
              <a:t>on </a:t>
            </a:r>
            <a:r>
              <a:rPr lang="en-US" sz="1400" dirty="0"/>
              <a:t>wait timer in AS  (show of hands in SA2: 10 vs. 10)</a:t>
            </a:r>
            <a:endParaRPr lang="de-DE" sz="14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Some aspects of handling multiple PDU Sessions towards the same DNN for Interworking.</a:t>
            </a:r>
            <a:endParaRPr lang="de-DE" sz="14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potential impact on 5GS due to late RAN </a:t>
            </a:r>
            <a:r>
              <a:rPr lang="en-US" sz="1400" dirty="0" smtClean="0"/>
              <a:t>R15 </a:t>
            </a:r>
            <a:r>
              <a:rPr lang="en-US" sz="1400" dirty="0"/>
              <a:t>drop, none identified yet within SA2</a:t>
            </a:r>
            <a:endParaRPr lang="de-DE" sz="1400" dirty="0"/>
          </a:p>
          <a:p>
            <a:pPr lvl="0"/>
            <a:r>
              <a:rPr lang="de-DE" dirty="0"/>
              <a:t>Next steps:</a:t>
            </a:r>
            <a:r>
              <a:rPr lang="de-DE" sz="2400" dirty="0"/>
              <a:t> </a:t>
            </a:r>
          </a:p>
          <a:p>
            <a:pPr lvl="1"/>
            <a:r>
              <a:rPr lang="en-US" sz="1600" dirty="0"/>
              <a:t>Essential corrections, resolving remaining issues, further aligning with the work from other WGs</a:t>
            </a:r>
            <a:endParaRPr lang="de-DE" sz="16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8219643"/>
              </p:ext>
            </p:extLst>
          </p:nvPr>
        </p:nvGraphicFramePr>
        <p:xfrm>
          <a:off x="179388" y="1189038"/>
          <a:ext cx="8569325" cy="92551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46985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699" marB="45699"/>
                </a:tc>
              </a:tr>
              <a:tr h="455658">
                <a:tc>
                  <a:txBody>
                    <a:bodyPr/>
                    <a:lstStyle/>
                    <a:p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89939" marB="899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100 &gt; 100%</a:t>
                      </a: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Rel-15 - local </a:t>
            </a:r>
            <a:r>
              <a:rPr lang="en-US" altLang="de-DE" sz="2800" b="1" dirty="0"/>
              <a:t>RRM policy specific UE differentiation (</a:t>
            </a:r>
            <a:r>
              <a:rPr lang="en-US" altLang="de-DE" sz="2800" b="1" dirty="0" smtClean="0"/>
              <a:t>3/3)</a:t>
            </a:r>
            <a:endParaRPr lang="de-DE" altLang="de-DE" sz="2800" b="1" dirty="0" smtClean="0"/>
          </a:p>
        </p:txBody>
      </p:sp>
      <p:sp>
        <p:nvSpPr>
          <p:cNvPr id="25620" name="Content Placeholder 7"/>
          <p:cNvSpPr>
            <a:spLocks noGrp="1"/>
          </p:cNvSpPr>
          <p:nvPr>
            <p:ph sz="half" idx="2"/>
          </p:nvPr>
        </p:nvSpPr>
        <p:spPr>
          <a:xfrm>
            <a:off x="418042" y="1667933"/>
            <a:ext cx="8199438" cy="434340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</a:t>
            </a:r>
            <a:r>
              <a:rPr lang="de-DE" altLang="de-DE" sz="1800" dirty="0"/>
              <a:t>SA#80 regarding „</a:t>
            </a:r>
            <a:r>
              <a:rPr lang="en-US" altLang="de-DE" sz="1800" dirty="0"/>
              <a:t> local RRM policy specific UE differentiation“</a:t>
            </a:r>
            <a:endParaRPr lang="de-DE" altLang="de-DE" sz="1800" dirty="0"/>
          </a:p>
          <a:p>
            <a:r>
              <a:rPr lang="en-GB" sz="2000" dirty="0"/>
              <a:t>In SA2 the following LSs from RAN2/3 were discussed:</a:t>
            </a:r>
          </a:p>
          <a:p>
            <a:pPr lvl="1"/>
            <a:r>
              <a:rPr lang="en-US" sz="1400" dirty="0"/>
              <a:t>S2-184659, LS from RAN WG2: LS on UE differentiation in NB-</a:t>
            </a:r>
            <a:r>
              <a:rPr lang="en-US" sz="1400" dirty="0" err="1"/>
              <a:t>IoT</a:t>
            </a:r>
            <a:endParaRPr lang="de-DE" sz="1400" dirty="0"/>
          </a:p>
          <a:p>
            <a:pPr lvl="1"/>
            <a:r>
              <a:rPr lang="en-US" sz="1400" dirty="0"/>
              <a:t>S2-184667, LS from RAN WG2: Reply LS to Reply LS on UE differentiation for Rel-15 NB-</a:t>
            </a:r>
            <a:r>
              <a:rPr lang="en-US" sz="1400" dirty="0" err="1"/>
              <a:t>IoT</a:t>
            </a:r>
            <a:endParaRPr lang="de-DE" sz="1400" dirty="0"/>
          </a:p>
          <a:p>
            <a:pPr lvl="1"/>
            <a:r>
              <a:rPr lang="en-US" sz="1400" dirty="0"/>
              <a:t>S2-184703, LS from RAN WG3: LS on UE differentiation in NB-</a:t>
            </a:r>
            <a:r>
              <a:rPr lang="en-US" sz="1400" dirty="0" err="1"/>
              <a:t>IoT</a:t>
            </a:r>
            <a:r>
              <a:rPr lang="en-US" sz="1400" dirty="0"/>
              <a:t> </a:t>
            </a:r>
            <a:r>
              <a:rPr lang="en-GB" sz="1400" dirty="0"/>
              <a:t> </a:t>
            </a:r>
            <a:endParaRPr lang="de-DE" sz="1400" dirty="0"/>
          </a:p>
          <a:p>
            <a:r>
              <a:rPr lang="en-GB" sz="2000" dirty="0"/>
              <a:t>LS S2-184703 enclosed a</a:t>
            </a:r>
            <a:r>
              <a:rPr lang="en-GB" sz="2000" dirty="0" smtClean="0"/>
              <a:t> </a:t>
            </a:r>
            <a:r>
              <a:rPr lang="en-GB" sz="2000" dirty="0"/>
              <a:t>CR from RAN3 </a:t>
            </a:r>
            <a:r>
              <a:rPr lang="en-GB" sz="2000" dirty="0" smtClean="0"/>
              <a:t>including </a:t>
            </a:r>
            <a:r>
              <a:rPr lang="en-GB" sz="2000" dirty="0"/>
              <a:t>2 main parts (IEs): </a:t>
            </a:r>
            <a:endParaRPr lang="de-DE" sz="2000" dirty="0"/>
          </a:p>
          <a:p>
            <a:pPr lvl="1"/>
            <a:r>
              <a:rPr lang="en-GB" sz="1400" dirty="0"/>
              <a:t>1) Subscription Based UE Differentiation Information IE: New subscription based parameters for UE differentiation in NB-IOT provided from MME to </a:t>
            </a:r>
            <a:r>
              <a:rPr lang="en-GB" sz="1400" dirty="0" err="1"/>
              <a:t>eNB</a:t>
            </a:r>
            <a:endParaRPr lang="de-DE" sz="1400" dirty="0"/>
          </a:p>
          <a:p>
            <a:pPr lvl="1"/>
            <a:r>
              <a:rPr lang="en-GB" sz="1400" dirty="0"/>
              <a:t>2) Local RRM Policy Specific UE Differentiation Information IE: Introduction for “local RRM container” IE provided from </a:t>
            </a:r>
            <a:r>
              <a:rPr lang="en-GB" sz="1400" dirty="0" err="1"/>
              <a:t>eNB</a:t>
            </a:r>
            <a:r>
              <a:rPr lang="en-GB" sz="1400" dirty="0"/>
              <a:t> to MME and stored in MME while UE is in IDLE mode</a:t>
            </a:r>
            <a:endParaRPr lang="de-DE" sz="1400" dirty="0"/>
          </a:p>
          <a:p>
            <a:r>
              <a:rPr lang="en-GB" sz="2000" dirty="0"/>
              <a:t>The status in SA2 is:</a:t>
            </a:r>
            <a:endParaRPr lang="de-DE" sz="2000" dirty="0"/>
          </a:p>
          <a:p>
            <a:pPr lvl="1"/>
            <a:r>
              <a:rPr lang="en-GB" sz="1400" dirty="0"/>
              <a:t>For 1) SA2 approved four CRs on NB-</a:t>
            </a:r>
            <a:r>
              <a:rPr lang="en-GB" sz="1400" dirty="0" err="1"/>
              <a:t>IoT</a:t>
            </a:r>
            <a:r>
              <a:rPr lang="en-GB" sz="1400" dirty="0"/>
              <a:t> UE </a:t>
            </a:r>
            <a:r>
              <a:rPr lang="en-GB" sz="1400" dirty="0" err="1"/>
              <a:t>Uu</a:t>
            </a:r>
            <a:r>
              <a:rPr lang="en-GB" sz="1400" dirty="0"/>
              <a:t> operation optimization.</a:t>
            </a:r>
            <a:endParaRPr lang="de-DE" sz="1400" dirty="0"/>
          </a:p>
          <a:p>
            <a:pPr lvl="1"/>
            <a:r>
              <a:rPr lang="en-GB" sz="1400" dirty="0"/>
              <a:t>For 2) Regarding the Local RRM Policy Specific UE Differentiation Information, no consensus was reached in the SA2#127bis, SA2#128 and SA2#128BIS meetings.</a:t>
            </a:r>
            <a:endParaRPr lang="de-DE" sz="1400" dirty="0"/>
          </a:p>
          <a:p>
            <a:r>
              <a:rPr lang="en-GB" sz="1600" dirty="0"/>
              <a:t> </a:t>
            </a:r>
            <a:r>
              <a:rPr lang="en-GB" sz="2000" dirty="0"/>
              <a:t>TSG RAN and/or SA are asked to provide </a:t>
            </a:r>
            <a:r>
              <a:rPr lang="en-GB" sz="2000" dirty="0" smtClean="0"/>
              <a:t>guidance or to resolve it</a:t>
            </a:r>
            <a:endParaRPr lang="de-DE" sz="2000" dirty="0"/>
          </a:p>
          <a:p>
            <a:pPr marL="457200" lvl="1" indent="-457200">
              <a:buBlip>
                <a:blip r:embed="rId2"/>
              </a:buBlip>
            </a:pPr>
            <a:endParaRPr lang="en-GB" altLang="de-DE" sz="2000" dirty="0"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SA#80,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82574121"/>
              </p:ext>
            </p:extLst>
          </p:nvPr>
        </p:nvGraphicFramePr>
        <p:xfrm>
          <a:off x="179388" y="1376363"/>
          <a:ext cx="8569325" cy="17716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1" marB="45731"/>
                </a:tc>
              </a:tr>
              <a:tr h="820092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FS_PARLOS_SA2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enhancements for Provision of Access to Restricted Local Operator Services by Unauthenticated UEs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2" marB="90002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&gt; 100%</a:t>
                      </a: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</a:tr>
              <a:tr h="468482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2" marB="90002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284113"/>
            <a:ext cx="8280400" cy="3173837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>
              <a:defRPr/>
            </a:pPr>
            <a:r>
              <a:rPr lang="de-DE" altLang="de-DE" sz="1600" dirty="0" smtClean="0"/>
              <a:t>Study concluded</a:t>
            </a:r>
          </a:p>
          <a:p>
            <a:pPr lvl="1">
              <a:defRPr/>
            </a:pPr>
            <a:r>
              <a:rPr lang="en-US" altLang="zh-CN" sz="1600" dirty="0" smtClean="0"/>
              <a:t>A </a:t>
            </a:r>
            <a:r>
              <a:rPr lang="en-US" altLang="zh-CN" sz="1600" dirty="0"/>
              <a:t>WID is provided for approval</a:t>
            </a:r>
          </a:p>
          <a:p>
            <a:r>
              <a:rPr lang="de-DE" sz="2000" dirty="0" smtClean="0"/>
              <a:t>RAN </a:t>
            </a:r>
            <a:r>
              <a:rPr lang="de-DE" sz="2000" dirty="0"/>
              <a:t>impacts or dependencies</a:t>
            </a:r>
          </a:p>
          <a:p>
            <a:pPr lvl="1"/>
            <a:r>
              <a:rPr lang="en-GB" sz="1600" dirty="0"/>
              <a:t>addition of RLOS broadcast information, addition of RRC establishment cause for RLOS for congestion control and MME selection</a:t>
            </a: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sz="1600" dirty="0" smtClean="0"/>
              <a:t>Conducting </a:t>
            </a:r>
            <a:r>
              <a:rPr lang="en-US" sz="1600" dirty="0"/>
              <a:t>related normative work</a:t>
            </a:r>
            <a:endParaRPr lang="de-DE" sz="1600" dirty="0"/>
          </a:p>
          <a:p>
            <a:pPr lvl="1">
              <a:defRPr/>
            </a:pPr>
            <a:endParaRPr lang="en-US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/>
              <a:t> 1) General aspects (events since SA#80, statistics, next meetings)</a:t>
            </a:r>
          </a:p>
          <a:p>
            <a:pPr eaLnBrk="1" hangingPunct="1">
              <a:defRPr/>
            </a:pPr>
            <a:r>
              <a:rPr lang="en-GB" sz="2400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2.2) Rel-15 Maintenance and Work and Work</a:t>
            </a:r>
          </a:p>
          <a:p>
            <a:pPr lvl="1" eaLnBrk="1" hangingPunct="1">
              <a:defRPr/>
            </a:pPr>
            <a:r>
              <a:rPr lang="en-GB" sz="2000" dirty="0" smtClean="0"/>
              <a:t>2.3) Rel-16 and later Work</a:t>
            </a:r>
          </a:p>
          <a:p>
            <a:pPr lvl="1" eaLnBrk="1" hangingPunct="1">
              <a:defRPr/>
            </a:pPr>
            <a:r>
              <a:rPr lang="en-GB" sz="2000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/>
              <a:t>2.5) </a:t>
            </a:r>
            <a:r>
              <a:rPr lang="en-GB" sz="2000" dirty="0" err="1" smtClean="0"/>
              <a:t>IETF</a:t>
            </a:r>
            <a:r>
              <a:rPr lang="en-GB" sz="2000" dirty="0" smtClean="0"/>
              <a:t> Dependency Update</a:t>
            </a:r>
          </a:p>
          <a:p>
            <a:pPr eaLnBrk="1" hangingPunct="1">
              <a:defRPr/>
            </a:pPr>
            <a:r>
              <a:rPr lang="en-GB" sz="2400" dirty="0" smtClean="0"/>
              <a:t> 3) Action Items</a:t>
            </a:r>
          </a:p>
          <a:p>
            <a:pPr eaLnBrk="1" hangingPunct="1">
              <a:defRPr/>
            </a:pPr>
            <a:r>
              <a:rPr lang="en-GB" sz="2400" dirty="0" smtClean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/>
              <a:t> 5) Collected Items requiring action from SA</a:t>
            </a:r>
          </a:p>
          <a:p>
            <a:pPr marL="0" indent="0" eaLnBrk="1" hangingPunct="1">
              <a:spcBef>
                <a:spcPts val="1800"/>
              </a:spcBef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Explicit requests for </a:t>
            </a:r>
            <a:r>
              <a:rPr lang="en-GB" sz="2400" dirty="0" err="1" smtClean="0">
                <a:solidFill>
                  <a:srgbClr val="FF0000"/>
                </a:solidFill>
              </a:rPr>
              <a:t>TSG</a:t>
            </a:r>
            <a:r>
              <a:rPr lang="en-GB" sz="2400" dirty="0" smtClean="0">
                <a:solidFill>
                  <a:srgbClr val="FF0000"/>
                </a:solidFill>
              </a:rPr>
              <a:t> SA are highlighted in 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02998866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Wireless and Wireline Convergence for the 5G system architecture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 &gt; 60%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935289"/>
            <a:ext cx="8554480" cy="35226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Support of Trusted Non-3GPP access considered reasonably mature.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interim agreement on solution for Fixed Wireless Access and support of BBF TR-069 management connection on 5G-RG (sent to BBF for feedback)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Progress with solutions for several Key issues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BBF informs about progress and provides proposals for consideration and </a:t>
            </a:r>
            <a:r>
              <a:rPr lang="en-US" sz="1600" dirty="0" smtClean="0"/>
              <a:t>feedback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/>
              <a:t>TR provided for information</a:t>
            </a:r>
            <a:endParaRPr 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RAN impact/dependency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None identified</a:t>
            </a:r>
            <a:endParaRPr 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 smtClean="0"/>
              <a:t>Analyse BBF proposals and provide feedback </a:t>
            </a:r>
            <a:endParaRPr lang="de-DE" sz="16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Work on </a:t>
            </a:r>
            <a:r>
              <a:rPr lang="en-GB" sz="1600" dirty="0" smtClean="0"/>
              <a:t>solutions, evaluations, conclusions</a:t>
            </a:r>
            <a:endParaRPr lang="de-DE" alt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(3/23)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3062620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70%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0740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97200"/>
            <a:ext cx="8280400" cy="346075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/>
            <a:r>
              <a:rPr lang="en-US" altLang="de-DE" sz="1600" dirty="0" smtClean="0"/>
              <a:t>All </a:t>
            </a:r>
            <a:r>
              <a:rPr lang="en-US" altLang="de-DE" sz="1600" dirty="0"/>
              <a:t>Key Issues </a:t>
            </a:r>
            <a:r>
              <a:rPr lang="en-US" altLang="de-DE" sz="1600" dirty="0" smtClean="0"/>
              <a:t>have corresponding solutions documented</a:t>
            </a:r>
            <a:endParaRPr lang="en-GB" altLang="de-DE" sz="1600" dirty="0" smtClean="0"/>
          </a:p>
          <a:p>
            <a:pPr lvl="1"/>
            <a:r>
              <a:rPr lang="en-US" altLang="de-DE" sz="1600" dirty="0" smtClean="0"/>
              <a:t>Agreement reached on ATSSS solution framework, which includes the support of MPTCP as an option</a:t>
            </a:r>
          </a:p>
          <a:p>
            <a:pPr lvl="1"/>
            <a:r>
              <a:rPr lang="en-US" altLang="de-DE" sz="1600" dirty="0" smtClean="0"/>
              <a:t>TR provided for information, SID update provided for approval</a:t>
            </a:r>
            <a:endParaRPr lang="en-GB" altLang="de-DE" sz="1600" dirty="0"/>
          </a:p>
          <a:p>
            <a:r>
              <a:rPr lang="de-DE" sz="2000" dirty="0"/>
              <a:t>RAN impacts or </a:t>
            </a:r>
            <a:r>
              <a:rPr lang="de-DE" sz="2000" dirty="0" smtClean="0"/>
              <a:t>dependencies</a:t>
            </a:r>
          </a:p>
          <a:p>
            <a:pPr lvl="1"/>
            <a:r>
              <a:rPr lang="de-DE" altLang="de-DE" sz="1600" dirty="0" smtClean="0"/>
              <a:t>None identified</a:t>
            </a:r>
          </a:p>
          <a:p>
            <a:r>
              <a:rPr lang="de-DE" altLang="de-DE" sz="2000" dirty="0"/>
              <a:t>Next </a:t>
            </a:r>
            <a:r>
              <a:rPr lang="de-DE" altLang="de-DE" sz="2000" dirty="0" smtClean="0"/>
              <a:t>steps</a:t>
            </a:r>
            <a:endParaRPr lang="de-DE" altLang="de-DE" sz="2000" dirty="0"/>
          </a:p>
          <a:p>
            <a:pPr lvl="1"/>
            <a:r>
              <a:rPr lang="en-US" altLang="de-DE" sz="1600" dirty="0"/>
              <a:t>S</a:t>
            </a:r>
            <a:r>
              <a:rPr lang="en-US" altLang="de-DE" sz="1600" dirty="0" smtClean="0"/>
              <a:t>olution clean-up and possibly merge of solutions</a:t>
            </a:r>
            <a:endParaRPr lang="en-US" altLang="de-DE" sz="1600" dirty="0"/>
          </a:p>
          <a:p>
            <a:pPr lvl="1"/>
            <a:r>
              <a:rPr lang="en-US" altLang="de-DE" sz="1600" dirty="0"/>
              <a:t>Evaluation and </a:t>
            </a:r>
            <a:r>
              <a:rPr lang="en-US" altLang="de-DE" sz="1600" dirty="0" smtClean="0"/>
              <a:t>down-selection for concluding on solution(s) for ATSSS phase-1 multi-access support for 3GPP and Untrusted N3GPP traffic </a:t>
            </a:r>
            <a:endParaRPr lang="de-DE" altLang="de-DE" dirty="0"/>
          </a:p>
          <a:p>
            <a:pPr lvl="1"/>
            <a:endParaRPr lang="de-DE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(4/23)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17046984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(FS_eV2XARC)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 &gt; 58%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35289"/>
            <a:ext cx="8280400" cy="3522661"/>
          </a:xfrm>
        </p:spPr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SA#80</a:t>
            </a:r>
          </a:p>
          <a:p>
            <a:pPr lvl="1"/>
            <a:r>
              <a:rPr lang="en-US" altLang="ko-KR" sz="1600" dirty="0">
                <a:ea typeface="Gulim" panose="020B0600000101010101" pitchFamily="34" charset="-127"/>
              </a:rPr>
              <a:t>Three new</a:t>
            </a:r>
            <a:r>
              <a:rPr lang="de-DE" altLang="ko-KR" sz="1600" dirty="0">
                <a:ea typeface="Gulim" panose="020B0600000101010101" pitchFamily="34" charset="-127"/>
              </a:rPr>
              <a:t> key issues and seven new solutions agreed for inclusion in TR 23.786</a:t>
            </a:r>
          </a:p>
          <a:p>
            <a:pPr lvl="1"/>
            <a:r>
              <a:rPr lang="en-US" altLang="ko-KR" sz="1600" dirty="0">
                <a:ea typeface="Gulim" panose="020B0600000101010101" pitchFamily="34" charset="-127"/>
              </a:rPr>
              <a:t>Solutions for "broadcast/multicast/group delivery over </a:t>
            </a:r>
            <a:r>
              <a:rPr lang="en-US" altLang="ko-KR" sz="1600" dirty="0" err="1">
                <a:ea typeface="Gulim" panose="020B0600000101010101" pitchFamily="34" charset="-127"/>
              </a:rPr>
              <a:t>Uu</a:t>
            </a:r>
            <a:r>
              <a:rPr lang="en-US" altLang="ko-KR" sz="1600" dirty="0">
                <a:ea typeface="Gulim" panose="020B0600000101010101" pitchFamily="34" charset="-127"/>
              </a:rPr>
              <a:t>" including </a:t>
            </a:r>
            <a:r>
              <a:rPr lang="en-GB" altLang="ko-KR" sz="1600" dirty="0">
                <a:ea typeface="Gulim" panose="020B0600000101010101" pitchFamily="34" charset="-127"/>
              </a:rPr>
              <a:t>solutions for FS_CIoT_5G are captured in Annex B of TR 23.786. Also those from </a:t>
            </a:r>
            <a:r>
              <a:rPr lang="en-US" sz="1600" dirty="0"/>
              <a:t>FS_CIoT_5G to ensure consistency.</a:t>
            </a:r>
            <a:endParaRPr lang="en-US" altLang="ko-KR" sz="1600" dirty="0">
              <a:ea typeface="Gulim" panose="020B0600000101010101" pitchFamily="34" charset="-127"/>
            </a:endParaRPr>
          </a:p>
          <a:p>
            <a:pPr lvl="1"/>
            <a:r>
              <a:rPr lang="en-US" altLang="ko-KR" sz="1600" dirty="0"/>
              <a:t>Key Issue #7 (Network Slicing for eV2X Services) concluded</a:t>
            </a:r>
            <a:r>
              <a:rPr lang="de-DE" sz="1600" dirty="0"/>
              <a:t>.</a:t>
            </a:r>
          </a:p>
          <a:p>
            <a:pPr lvl="1"/>
            <a:r>
              <a:rPr lang="en-GB" altLang="de-DE" sz="1600" dirty="0"/>
              <a:t>SID update </a:t>
            </a:r>
            <a:r>
              <a:rPr lang="en-GB" altLang="de-DE" sz="1600" dirty="0" smtClean="0"/>
              <a:t>provided for approval to </a:t>
            </a:r>
            <a:r>
              <a:rPr lang="en-GB" altLang="de-DE" sz="1600" dirty="0"/>
              <a:t>extend the timeline to Dec </a:t>
            </a:r>
            <a:r>
              <a:rPr lang="en-GB" altLang="de-DE" sz="1600" dirty="0" smtClean="0"/>
              <a:t>2018</a:t>
            </a:r>
            <a:endParaRPr lang="de-DE" sz="1600" dirty="0"/>
          </a:p>
          <a:p>
            <a:r>
              <a:rPr lang="de-DE" altLang="de-DE" sz="2000" dirty="0"/>
              <a:t>RAN impacts or dependencies</a:t>
            </a:r>
          </a:p>
          <a:p>
            <a:pPr lvl="1"/>
            <a:r>
              <a:rPr lang="de-DE" altLang="de-DE" sz="1600" dirty="0"/>
              <a:t>So far identified: per PC5 RAT operation (NR/LTE), PC5 unicast/multicast, QoS for PC5/Uu</a:t>
            </a:r>
          </a:p>
          <a:p>
            <a:r>
              <a:rPr lang="de-DE" altLang="de-DE" sz="2000" dirty="0"/>
              <a:t>Next </a:t>
            </a:r>
            <a:r>
              <a:rPr lang="de-DE" altLang="de-DE" sz="2000" dirty="0" smtClean="0"/>
              <a:t>steps</a:t>
            </a:r>
            <a:endParaRPr lang="de-DE" altLang="de-DE" sz="2000" dirty="0"/>
          </a:p>
          <a:p>
            <a:pPr lvl="1"/>
            <a:r>
              <a:rPr lang="en-US" sz="1600" dirty="0"/>
              <a:t>Study continues. Intends to </a:t>
            </a:r>
            <a:r>
              <a:rPr lang="de-DE" altLang="ko-KR" sz="1600" dirty="0"/>
              <a:t>conclude</a:t>
            </a:r>
            <a:r>
              <a:rPr lang="en-US" sz="1600" dirty="0"/>
              <a:t>.</a:t>
            </a:r>
            <a:endParaRPr lang="de-DE" dirty="0"/>
          </a:p>
          <a:p>
            <a:pPr marL="457200" lvl="1" indent="0">
              <a:buNone/>
            </a:pPr>
            <a:endParaRPr lang="de-DE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(5/23)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87862558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enablers for Network Automation for 5G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 &gt; 50%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115733"/>
            <a:ext cx="8099425" cy="3342217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SA#80</a:t>
            </a:r>
            <a:endParaRPr lang="de-DE" altLang="de-DE" sz="1800" dirty="0"/>
          </a:p>
          <a:p>
            <a:pPr lvl="1">
              <a:defRPr/>
            </a:pPr>
            <a:r>
              <a:rPr lang="en-GB" altLang="zh-CN" sz="1600" dirty="0"/>
              <a:t>SID is updated to clarify the boundaries towards SA5 and RAN3. Submitted to TSG SA.</a:t>
            </a:r>
            <a:endParaRPr lang="zh-CN" altLang="zh-CN" sz="1400" dirty="0"/>
          </a:p>
          <a:p>
            <a:pPr lvl="1">
              <a:defRPr/>
            </a:pPr>
            <a:r>
              <a:rPr lang="en-GB" altLang="zh-CN" sz="1600" dirty="0" smtClean="0"/>
              <a:t>14 </a:t>
            </a:r>
            <a:r>
              <a:rPr lang="en-GB" altLang="zh-CN" sz="1600" dirty="0"/>
              <a:t>key issues and </a:t>
            </a:r>
            <a:r>
              <a:rPr lang="en-GB" altLang="zh-CN" sz="1600" dirty="0" smtClean="0"/>
              <a:t>18 solutions </a:t>
            </a:r>
            <a:r>
              <a:rPr lang="en-GB" altLang="zh-CN" sz="1600" dirty="0"/>
              <a:t>are </a:t>
            </a:r>
            <a:r>
              <a:rPr lang="en-GB" altLang="zh-CN" sz="1600" dirty="0" smtClean="0"/>
              <a:t>captured in the TR</a:t>
            </a:r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RAN impacts or dependences:</a:t>
            </a:r>
          </a:p>
          <a:p>
            <a:pPr lvl="1">
              <a:defRPr/>
            </a:pPr>
            <a:r>
              <a:rPr lang="en-GB" altLang="de-DE" sz="1600" dirty="0"/>
              <a:t>Alignments for obtaining information that RAN OAM already collects</a:t>
            </a:r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600" dirty="0"/>
              <a:t>Work on solutions for existing key issues</a:t>
            </a:r>
          </a:p>
          <a:p>
            <a:pPr lvl="1">
              <a:defRPr/>
            </a:pPr>
            <a:r>
              <a:rPr lang="en-GB" altLang="zh-CN" sz="1600" dirty="0"/>
              <a:t>No further use cases and key issues unless there is wider multi-company support </a:t>
            </a:r>
            <a:endParaRPr lang="zh-CN" altLang="zh-CN" sz="1400" dirty="0"/>
          </a:p>
          <a:p>
            <a:pPr marL="457200" lvl="1" indent="0">
              <a:buNone/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(6/23)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3941579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Cellular </a:t>
                      </a:r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support and evolution for the 5G System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 &gt; 70%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483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35288"/>
            <a:ext cx="8280400" cy="3522662"/>
          </a:xfrm>
        </p:spPr>
        <p:txBody>
          <a:bodyPr/>
          <a:lstStyle/>
          <a:p>
            <a:r>
              <a:rPr lang="de-DE" altLang="de-DE" sz="1800" dirty="0"/>
              <a:t>Progress since </a:t>
            </a:r>
            <a:r>
              <a:rPr lang="de-DE" altLang="de-DE" sz="1800" dirty="0" smtClean="0"/>
              <a:t>SA#80</a:t>
            </a:r>
            <a:endParaRPr lang="de-DE" altLang="de-DE" sz="1800" dirty="0"/>
          </a:p>
          <a:p>
            <a:pPr lvl="1"/>
            <a:r>
              <a:rPr lang="en-US" sz="1600" dirty="0"/>
              <a:t>Good progress for all key </a:t>
            </a:r>
            <a:r>
              <a:rPr lang="en-US" sz="1600" dirty="0" smtClean="0"/>
              <a:t>issues, TR is provided to TSG SA for information</a:t>
            </a:r>
            <a:endParaRPr lang="en-US" sz="1600" dirty="0"/>
          </a:p>
          <a:p>
            <a:pPr lvl="1"/>
            <a:r>
              <a:rPr lang="en-US" sz="1600" dirty="0"/>
              <a:t>Some key issues have already been partially or fully </a:t>
            </a:r>
            <a:r>
              <a:rPr lang="en-US" sz="1600" dirty="0" smtClean="0"/>
              <a:t>concluded</a:t>
            </a:r>
          </a:p>
          <a:p>
            <a:pPr lvl="1"/>
            <a:r>
              <a:rPr lang="en-US" sz="1600" dirty="0"/>
              <a:t>Support of </a:t>
            </a:r>
            <a:r>
              <a:rPr lang="en-US" sz="1600" dirty="0" smtClean="0"/>
              <a:t>broadcast / group </a:t>
            </a:r>
            <a:r>
              <a:rPr lang="en-US" sz="1600" dirty="0"/>
              <a:t>communication is in scope of both FS_CIoT_5G and FS_eV2XARC. To ensure consistency it has been agreed to </a:t>
            </a:r>
            <a:r>
              <a:rPr lang="en-US" sz="1600" dirty="0" smtClean="0"/>
              <a:t>document any broadcast / group </a:t>
            </a:r>
            <a:r>
              <a:rPr lang="en-US" sz="1600" dirty="0"/>
              <a:t>communication solutions in the FS_eV2XARC </a:t>
            </a:r>
            <a:r>
              <a:rPr lang="en-US" sz="1600" dirty="0" smtClean="0"/>
              <a:t>TR</a:t>
            </a:r>
            <a:endParaRPr lang="en-US" sz="1600" dirty="0"/>
          </a:p>
          <a:p>
            <a:r>
              <a:rPr lang="en-US" sz="1800" dirty="0"/>
              <a:t>RAN impacts or dependencies</a:t>
            </a:r>
          </a:p>
          <a:p>
            <a:pPr lvl="1"/>
            <a:r>
              <a:rPr lang="en-US" sz="1600" dirty="0"/>
              <a:t>Potential ng-</a:t>
            </a:r>
            <a:r>
              <a:rPr lang="en-US" sz="1600" dirty="0" err="1"/>
              <a:t>eNB</a:t>
            </a:r>
            <a:r>
              <a:rPr lang="en-US" sz="1600" dirty="0"/>
              <a:t> impacts (depends on solutions chosen during conclusion) for small data transfer; UE power saving enhancements (</a:t>
            </a:r>
            <a:r>
              <a:rPr lang="en-US" sz="1600" dirty="0" err="1"/>
              <a:t>eDRX</a:t>
            </a:r>
            <a:r>
              <a:rPr lang="en-US" sz="1600" dirty="0"/>
              <a:t>, enhanced MICO mode); </a:t>
            </a:r>
            <a:r>
              <a:rPr lang="en-US" sz="1600" dirty="0" err="1"/>
              <a:t>CIoT</a:t>
            </a:r>
            <a:r>
              <a:rPr lang="en-US" sz="1600" dirty="0"/>
              <a:t> feature support-based CN selection; overload control; UE differentiation; group communication </a:t>
            </a:r>
          </a:p>
          <a:p>
            <a:r>
              <a:rPr lang="en-US" sz="1800" dirty="0"/>
              <a:t>Next steps</a:t>
            </a:r>
          </a:p>
          <a:p>
            <a:pPr lvl="1"/>
            <a:r>
              <a:rPr lang="en-US" sz="1600" dirty="0" smtClean="0"/>
              <a:t>In Q4 focus will be on </a:t>
            </a:r>
            <a:r>
              <a:rPr lang="en-US" sz="1600" dirty="0"/>
              <a:t>finalizing </a:t>
            </a:r>
            <a:r>
              <a:rPr lang="en-US" sz="1600" dirty="0" smtClean="0"/>
              <a:t>solutions </a:t>
            </a:r>
            <a:r>
              <a:rPr lang="en-US" sz="1600" dirty="0"/>
              <a:t>and </a:t>
            </a:r>
            <a:r>
              <a:rPr lang="en-US" sz="1600" dirty="0" smtClean="0"/>
              <a:t>evaluations/conclusions </a:t>
            </a:r>
            <a:endParaRPr lang="en-US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and later Work and </a:t>
            </a:r>
            <a:r>
              <a:rPr lang="en-US" altLang="de-DE" sz="2800" b="1" dirty="0" err="1"/>
              <a:t>Maint</a:t>
            </a:r>
            <a:r>
              <a:rPr lang="en-US" altLang="de-DE" sz="2800" b="1" dirty="0"/>
              <a:t>. (7/23)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14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47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/>
                        <a:t>WI</a:t>
                      </a:r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</a:t>
                      </a:r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66%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5860" name="Content Placeholder 7"/>
          <p:cNvSpPr>
            <a:spLocks noGrp="1"/>
          </p:cNvSpPr>
          <p:nvPr>
            <p:ph sz="half" idx="2"/>
          </p:nvPr>
        </p:nvSpPr>
        <p:spPr>
          <a:xfrm>
            <a:off x="323850" y="3042307"/>
            <a:ext cx="8280400" cy="3016250"/>
          </a:xfrm>
        </p:spPr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SA#80</a:t>
            </a:r>
          </a:p>
          <a:p>
            <a:pPr lvl="1"/>
            <a:r>
              <a:rPr lang="en-US" altLang="de-DE" sz="1600" dirty="0"/>
              <a:t>8 Key issues and 20 solutions are now documented. </a:t>
            </a:r>
          </a:p>
          <a:p>
            <a:pPr lvl="1"/>
            <a:r>
              <a:rPr lang="en-US" altLang="de-DE" sz="1600" dirty="0"/>
              <a:t>Solutions have been added and clarified</a:t>
            </a:r>
          </a:p>
          <a:p>
            <a:pPr lvl="1"/>
            <a:r>
              <a:rPr lang="de-DE" altLang="de-DE" sz="1600" dirty="0"/>
              <a:t>TR </a:t>
            </a:r>
            <a:r>
              <a:rPr lang="de-DE" altLang="de-DE" sz="1600" dirty="0" smtClean="0"/>
              <a:t>presented </a:t>
            </a:r>
            <a:r>
              <a:rPr lang="de-DE" altLang="de-DE" sz="1600" dirty="0"/>
              <a:t>for </a:t>
            </a:r>
            <a:r>
              <a:rPr lang="de-DE" altLang="de-DE" sz="1600" dirty="0" smtClean="0"/>
              <a:t>information. </a:t>
            </a:r>
            <a:r>
              <a:rPr lang="de-DE" altLang="de-DE" sz="1600" dirty="0"/>
              <a:t>SID update to push </a:t>
            </a:r>
            <a:r>
              <a:rPr lang="de-DE" altLang="de-DE" sz="1600" dirty="0" smtClean="0"/>
              <a:t>study conclusion </a:t>
            </a:r>
            <a:r>
              <a:rPr lang="de-DE" altLang="de-DE" sz="1600" dirty="0"/>
              <a:t>to December (keeping the same overall SA2 meeting </a:t>
            </a:r>
            <a:r>
              <a:rPr lang="de-DE" altLang="de-DE" sz="1600" dirty="0" smtClean="0"/>
              <a:t>time unit </a:t>
            </a:r>
            <a:r>
              <a:rPr lang="de-DE" altLang="de-DE" sz="1600" dirty="0"/>
              <a:t>budget)</a:t>
            </a:r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  <a:endParaRPr lang="de-DE" altLang="de-DE" sz="20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US" altLang="de-DE" sz="1600" dirty="0"/>
              <a:t>Evaluate the solutions and conclude.</a:t>
            </a:r>
          </a:p>
          <a:p>
            <a:pPr lvl="1"/>
            <a:r>
              <a:rPr lang="en-GB" altLang="zh-CN" sz="1600" dirty="0"/>
              <a:t>No new use cases / key issues / solutions unless there is wider multi-company support </a:t>
            </a:r>
            <a:endParaRPr lang="zh-CN" altLang="zh-CN" sz="1400" dirty="0"/>
          </a:p>
          <a:p>
            <a:pPr lvl="1"/>
            <a:endParaRPr lang="en-US" altLang="de-DE" sz="1600" dirty="0"/>
          </a:p>
          <a:p>
            <a:pPr marL="457200" lvl="1" indent="0">
              <a:buNone/>
            </a:pP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24737846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(8/23)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65855965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 &gt; 55%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35289"/>
            <a:ext cx="8280400" cy="3457043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/>
            <a:r>
              <a:rPr lang="en-GB" sz="1600" dirty="0" smtClean="0"/>
              <a:t>2 </a:t>
            </a:r>
            <a:r>
              <a:rPr lang="en-GB" sz="1600" dirty="0"/>
              <a:t>new key </a:t>
            </a:r>
            <a:r>
              <a:rPr lang="en-GB" sz="1600" dirty="0" smtClean="0"/>
              <a:t>issue </a:t>
            </a:r>
            <a:r>
              <a:rPr lang="en-GB" sz="1600" dirty="0"/>
              <a:t>and 5 new solutions </a:t>
            </a:r>
            <a:r>
              <a:rPr lang="en-GB" sz="1600" dirty="0" smtClean="0"/>
              <a:t>captured</a:t>
            </a:r>
          </a:p>
          <a:p>
            <a:pPr lvl="1"/>
            <a:r>
              <a:rPr lang="en-GB" sz="1600" dirty="0" smtClean="0"/>
              <a:t>6 </a:t>
            </a:r>
            <a:r>
              <a:rPr lang="en-GB" sz="1600" dirty="0"/>
              <a:t>existing solutions </a:t>
            </a:r>
            <a:r>
              <a:rPr lang="en-GB" sz="1600" dirty="0" smtClean="0"/>
              <a:t>updated</a:t>
            </a:r>
          </a:p>
          <a:p>
            <a:pPr lvl="1"/>
            <a:r>
              <a:rPr lang="en-GB" sz="1600" dirty="0" smtClean="0"/>
              <a:t>Interim </a:t>
            </a:r>
            <a:r>
              <a:rPr lang="en-GB" sz="1600" dirty="0"/>
              <a:t>agreement </a:t>
            </a:r>
            <a:r>
              <a:rPr lang="en-GB" sz="1600" dirty="0" smtClean="0"/>
              <a:t>for </a:t>
            </a:r>
            <a:r>
              <a:rPr lang="en-GB" sz="1600" dirty="0"/>
              <a:t>4 key </a:t>
            </a:r>
            <a:r>
              <a:rPr lang="en-GB" sz="1600" dirty="0" smtClean="0"/>
              <a:t>issues (#</a:t>
            </a:r>
            <a:r>
              <a:rPr lang="en-GB" sz="1600" dirty="0"/>
              <a:t>1</a:t>
            </a:r>
            <a:r>
              <a:rPr lang="en-GB" sz="1600" dirty="0" smtClean="0"/>
              <a:t>, #</a:t>
            </a:r>
            <a:r>
              <a:rPr lang="en-GB" sz="1600" dirty="0"/>
              <a:t>4</a:t>
            </a:r>
            <a:r>
              <a:rPr lang="en-GB" sz="1600" dirty="0" smtClean="0"/>
              <a:t>, #</a:t>
            </a:r>
            <a:r>
              <a:rPr lang="en-GB" sz="1600" dirty="0"/>
              <a:t>12</a:t>
            </a:r>
            <a:r>
              <a:rPr lang="en-GB" sz="1600" dirty="0" smtClean="0"/>
              <a:t>, #14)</a:t>
            </a:r>
          </a:p>
          <a:p>
            <a:pPr lvl="1"/>
            <a:r>
              <a:rPr lang="en-GB" altLang="de-DE" sz="1600" dirty="0" smtClean="0"/>
              <a:t>SID update provided for approval, extending to December</a:t>
            </a:r>
            <a:endParaRPr lang="de-DE" altLang="de-DE" sz="1600" dirty="0"/>
          </a:p>
          <a:p>
            <a:r>
              <a:rPr lang="de-DE" sz="2000" dirty="0" smtClean="0"/>
              <a:t>RAN </a:t>
            </a:r>
            <a:r>
              <a:rPr lang="de-DE" sz="2000" dirty="0"/>
              <a:t>impacts or </a:t>
            </a:r>
            <a:r>
              <a:rPr lang="de-DE" sz="2000" dirty="0" smtClean="0"/>
              <a:t>dependencies:</a:t>
            </a:r>
          </a:p>
          <a:p>
            <a:pPr lvl="1"/>
            <a:r>
              <a:rPr lang="de-DE" sz="1600" dirty="0" smtClean="0"/>
              <a:t>System architecture t</a:t>
            </a:r>
            <a:r>
              <a:rPr lang="en-GB" sz="1600" dirty="0" smtClean="0"/>
              <a:t>o </a:t>
            </a:r>
            <a:r>
              <a:rPr lang="en-GB" sz="1600" dirty="0"/>
              <a:t>support NR positioning method defined by </a:t>
            </a:r>
            <a:r>
              <a:rPr lang="en-GB" sz="1600" dirty="0" smtClean="0"/>
              <a:t>RAN</a:t>
            </a:r>
          </a:p>
          <a:p>
            <a:pPr lvl="1"/>
            <a:r>
              <a:rPr lang="de-DE" sz="1600" dirty="0" smtClean="0"/>
              <a:t>Potentially a ne</a:t>
            </a:r>
            <a:r>
              <a:rPr lang="en-GB" sz="1600" dirty="0" smtClean="0"/>
              <a:t>w </a:t>
            </a:r>
            <a:r>
              <a:rPr lang="en-GB" sz="1600" dirty="0"/>
              <a:t>p</a:t>
            </a:r>
            <a:r>
              <a:rPr lang="en-GB" sz="1600" dirty="0" smtClean="0"/>
              <a:t>ositioning architecture affecting RAN</a:t>
            </a:r>
            <a:endParaRPr lang="en-GB" sz="1600" dirty="0"/>
          </a:p>
          <a:p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sz="1600" dirty="0" smtClean="0"/>
              <a:t>In </a:t>
            </a:r>
            <a:r>
              <a:rPr lang="de-DE" sz="1600" dirty="0" smtClean="0"/>
              <a:t>Q4/2018</a:t>
            </a:r>
            <a:r>
              <a:rPr lang="de-DE" sz="1600" dirty="0"/>
              <a:t>: Conclude the first part of the </a:t>
            </a:r>
            <a:r>
              <a:rPr lang="de-DE" sz="1600" dirty="0" smtClean="0"/>
              <a:t>study</a:t>
            </a:r>
            <a:endParaRPr lang="de-DE" sz="1600" dirty="0"/>
          </a:p>
          <a:p>
            <a:pPr lvl="1"/>
            <a:r>
              <a:rPr lang="de-DE" sz="1600" dirty="0" smtClean="0"/>
              <a:t>Next </a:t>
            </a:r>
            <a:r>
              <a:rPr lang="de-DE" sz="1600" dirty="0"/>
              <a:t>year: </a:t>
            </a:r>
            <a:r>
              <a:rPr lang="de-DE" sz="1600" dirty="0" smtClean="0"/>
              <a:t>Continuing with the second part of the study</a:t>
            </a:r>
            <a:endParaRPr lang="de-DE" alt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(9/23)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80658836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FS_5G-SRVCC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for single radio voice continuity from 5GS to 3G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107267"/>
            <a:ext cx="8280400" cy="3350683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/>
            <a:r>
              <a:rPr lang="en-GB" altLang="zh-CN" sz="1600" dirty="0" smtClean="0"/>
              <a:t>5 </a:t>
            </a:r>
            <a:r>
              <a:rPr lang="en-GB" altLang="zh-CN" sz="1600" dirty="0"/>
              <a:t>solutions</a:t>
            </a:r>
            <a:r>
              <a:rPr lang="en-US" altLang="zh-CN" sz="1600" dirty="0"/>
              <a:t> have been documented</a:t>
            </a:r>
          </a:p>
          <a:p>
            <a:pPr lvl="1"/>
            <a:r>
              <a:rPr lang="en-GB" altLang="zh-CN" sz="1600" dirty="0"/>
              <a:t>Evaluation and conclusion for all the 4 key issues </a:t>
            </a:r>
            <a:r>
              <a:rPr lang="en-GB" altLang="zh-CN" sz="1600" dirty="0" smtClean="0"/>
              <a:t>completed</a:t>
            </a:r>
            <a:endParaRPr lang="en-GB" altLang="zh-CN" sz="1600" dirty="0"/>
          </a:p>
          <a:p>
            <a:pPr lvl="1"/>
            <a:r>
              <a:rPr lang="en-GB" altLang="zh-CN" sz="1600" dirty="0" smtClean="0"/>
              <a:t>TR </a:t>
            </a:r>
            <a:r>
              <a:rPr lang="en-GB" altLang="zh-CN" sz="1600" dirty="0"/>
              <a:t>23.756 </a:t>
            </a:r>
            <a:r>
              <a:rPr lang="en-GB" altLang="zh-CN" sz="1600" dirty="0" smtClean="0"/>
              <a:t>is concluded and provided for approval</a:t>
            </a:r>
          </a:p>
          <a:p>
            <a:pPr lvl="1"/>
            <a:r>
              <a:rPr lang="en-US" altLang="zh-CN" sz="1600" dirty="0" smtClean="0"/>
              <a:t>A </a:t>
            </a:r>
            <a:r>
              <a:rPr lang="en-US" altLang="zh-CN" sz="1600" dirty="0"/>
              <a:t>WID is </a:t>
            </a:r>
            <a:r>
              <a:rPr lang="en-US" altLang="zh-CN" sz="1600" dirty="0" smtClean="0"/>
              <a:t>provided </a:t>
            </a:r>
            <a:r>
              <a:rPr lang="en-US" altLang="zh-CN" sz="1600" dirty="0"/>
              <a:t>for approval</a:t>
            </a:r>
            <a:endParaRPr lang="en-GB" sz="1600" dirty="0" smtClean="0"/>
          </a:p>
          <a:p>
            <a:pPr>
              <a:defRPr/>
            </a:pPr>
            <a:r>
              <a:rPr lang="de-DE" altLang="de-DE" sz="2000" dirty="0"/>
              <a:t>RAN impacts or dependencies</a:t>
            </a:r>
          </a:p>
          <a:p>
            <a:pPr lvl="1">
              <a:defRPr/>
            </a:pPr>
            <a:r>
              <a:rPr lang="en-US" altLang="zh-CN" sz="1600" dirty="0" smtClean="0"/>
              <a:t>NG-RAN support by measurements for </a:t>
            </a:r>
            <a:r>
              <a:rPr lang="en-US" altLang="zh-CN" sz="1600" dirty="0"/>
              <a:t>SRVCC from 5GS to 3G</a:t>
            </a: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sz="1600" dirty="0" smtClean="0"/>
              <a:t>Conducting related </a:t>
            </a:r>
            <a:r>
              <a:rPr lang="en-US" sz="1600" dirty="0"/>
              <a:t>normative </a:t>
            </a:r>
            <a:r>
              <a:rPr lang="en-US" sz="1600" dirty="0" smtClean="0"/>
              <a:t>work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7174570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(10/23)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95113925"/>
              </p:ext>
            </p:extLst>
          </p:nvPr>
        </p:nvGraphicFramePr>
        <p:xfrm>
          <a:off x="179388" y="1376363"/>
          <a:ext cx="8569325" cy="14206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453449"/>
                <a:gridCol w="1091167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468696">
                <a:tc>
                  <a:txBody>
                    <a:bodyPr/>
                    <a:lstStyle/>
                    <a:p>
                      <a:r>
                        <a:rPr lang="en-GB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optimisations on UE radio capability signalling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40%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107267"/>
            <a:ext cx="8280400" cy="3350683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/>
            <a:r>
              <a:rPr lang="en-GB" sz="1600" dirty="0" smtClean="0"/>
              <a:t>3 </a:t>
            </a:r>
            <a:r>
              <a:rPr lang="en-GB" sz="1600" dirty="0"/>
              <a:t>k</a:t>
            </a:r>
            <a:r>
              <a:rPr lang="en-GB" sz="1600" dirty="0" smtClean="0"/>
              <a:t>ey </a:t>
            </a:r>
            <a:r>
              <a:rPr lang="en-GB" sz="1600" dirty="0"/>
              <a:t>issues agreed </a:t>
            </a:r>
            <a:endParaRPr lang="en-GB" sz="1600" dirty="0" smtClean="0"/>
          </a:p>
          <a:p>
            <a:pPr lvl="1"/>
            <a:r>
              <a:rPr lang="en-GB" sz="1600" dirty="0" smtClean="0"/>
              <a:t>8 </a:t>
            </a:r>
            <a:r>
              <a:rPr lang="en-GB" sz="1600" dirty="0"/>
              <a:t>solutions for these key issues documented</a:t>
            </a:r>
            <a:endParaRPr lang="de-DE" sz="1600" dirty="0"/>
          </a:p>
          <a:p>
            <a:pPr>
              <a:defRPr/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</a:t>
            </a:r>
          </a:p>
          <a:p>
            <a:pPr lvl="1">
              <a:defRPr/>
            </a:pPr>
            <a:r>
              <a:rPr lang="en-GB" sz="1600" dirty="0" smtClean="0"/>
              <a:t>Format </a:t>
            </a:r>
            <a:r>
              <a:rPr lang="en-GB" sz="1600" dirty="0"/>
              <a:t>of efficient representation of UE radio </a:t>
            </a:r>
            <a:r>
              <a:rPr lang="en-GB" sz="1600" dirty="0" smtClean="0"/>
              <a:t>capabilities</a:t>
            </a:r>
          </a:p>
          <a:p>
            <a:pPr lvl="1">
              <a:defRPr/>
            </a:pPr>
            <a:r>
              <a:rPr lang="en-GB" sz="1600" dirty="0" smtClean="0"/>
              <a:t>Maximum </a:t>
            </a:r>
            <a:r>
              <a:rPr lang="en-GB" sz="1600" dirty="0"/>
              <a:t>expected size of UE radio capabilities (LSs </a:t>
            </a:r>
            <a:r>
              <a:rPr lang="en-GB" sz="1600" dirty="0" smtClean="0"/>
              <a:t>exchanged)</a:t>
            </a:r>
          </a:p>
          <a:p>
            <a:pPr lvl="1">
              <a:defRPr/>
            </a:pPr>
            <a:r>
              <a:rPr lang="en-GB" sz="1600" dirty="0" smtClean="0"/>
              <a:t>Access </a:t>
            </a:r>
            <a:r>
              <a:rPr lang="en-GB" sz="1600" dirty="0"/>
              <a:t>Stratum signalling impacts e.g. in RRC</a:t>
            </a: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GB" sz="1600" smtClean="0"/>
              <a:t>Study </a:t>
            </a:r>
            <a:r>
              <a:rPr lang="en-GB" sz="1600" dirty="0"/>
              <a:t>continues, intends to conclude by SA#82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2054859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(11/23)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71687446"/>
              </p:ext>
            </p:extLst>
          </p:nvPr>
        </p:nvGraphicFramePr>
        <p:xfrm>
          <a:off x="179388" y="1376363"/>
          <a:ext cx="8569325" cy="15587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453449"/>
                <a:gridCol w="1091167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468696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5GS Enhanced support of Vertical and LAN Services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25%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887133"/>
            <a:ext cx="8280400" cy="3570817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/>
            <a:r>
              <a:rPr lang="en-GB" sz="1600" dirty="0"/>
              <a:t>6 key issues agreed (3 on</a:t>
            </a:r>
            <a:r>
              <a:rPr lang="en-US" sz="1600" dirty="0"/>
              <a:t> type-a and type-b networks, 1 on Time Sensitive Networking (TSN), 2 on 5G LAN)  </a:t>
            </a:r>
            <a:endParaRPr lang="de-DE" sz="1600" dirty="0"/>
          </a:p>
          <a:p>
            <a:pPr lvl="1"/>
            <a:r>
              <a:rPr lang="en-US" sz="1600" dirty="0" smtClean="0"/>
              <a:t>12 </a:t>
            </a:r>
            <a:r>
              <a:rPr lang="en-US" sz="1600" dirty="0"/>
              <a:t>Solutions being discussed and documented for all the Key </a:t>
            </a:r>
            <a:r>
              <a:rPr lang="en-US" sz="1600" dirty="0" smtClean="0"/>
              <a:t>issues</a:t>
            </a:r>
          </a:p>
          <a:p>
            <a:pPr lvl="1"/>
            <a:r>
              <a:rPr lang="en-US" sz="1600" dirty="0" smtClean="0"/>
              <a:t>Note</a:t>
            </a:r>
            <a:r>
              <a:rPr lang="en-US" sz="1600" dirty="0"/>
              <a:t>: </a:t>
            </a:r>
            <a:r>
              <a:rPr lang="en-US" sz="1600" dirty="0" smtClean="0"/>
              <a:t>SA2 is facing </a:t>
            </a:r>
            <a:r>
              <a:rPr lang="en-US" sz="1600" dirty="0"/>
              <a:t>a moving target in terms of type-a/type-b network definition. </a:t>
            </a:r>
            <a:r>
              <a:rPr lang="en-US" sz="1600" dirty="0" smtClean="0"/>
              <a:t>Lack </a:t>
            </a:r>
            <a:r>
              <a:rPr lang="en-US" sz="1600" dirty="0"/>
              <a:t>of clarity with the definition in stage </a:t>
            </a:r>
            <a:r>
              <a:rPr lang="en-US" sz="1600" dirty="0" smtClean="0"/>
              <a:t>1 hinders </a:t>
            </a:r>
            <a:r>
              <a:rPr lang="en-US" sz="1600" dirty="0"/>
              <a:t>progress with stage 2 </a:t>
            </a:r>
            <a:r>
              <a:rPr lang="en-US" sz="1600" dirty="0" smtClean="0"/>
              <a:t>work</a:t>
            </a:r>
            <a:endParaRPr lang="de-DE" sz="1600" dirty="0"/>
          </a:p>
          <a:p>
            <a:pPr>
              <a:defRPr/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</a:t>
            </a:r>
          </a:p>
          <a:p>
            <a:pPr lvl="1">
              <a:defRPr/>
            </a:pPr>
            <a:r>
              <a:rPr lang="en-US" sz="1600" dirty="0" smtClean="0"/>
              <a:t>So far identified: Integration </a:t>
            </a:r>
            <a:r>
              <a:rPr lang="en-US" sz="1600" dirty="0"/>
              <a:t>of 5G System with TSN has dependency on NG-RAN. A related LS is sent </a:t>
            </a:r>
            <a:r>
              <a:rPr lang="en-US" sz="1600" dirty="0" smtClean="0"/>
              <a:t>to RAN1/2/3</a:t>
            </a:r>
            <a:r>
              <a:rPr lang="en-US" sz="1600" dirty="0"/>
              <a:t>.</a:t>
            </a:r>
            <a:endParaRPr lang="en-US" sz="16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GB" sz="1600" dirty="0"/>
              <a:t>Study continues, intends to conclude by SA#82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4562331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 smtClean="0"/>
              <a:t> 1) General aspects (events since SA#80,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Rel-14 and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Rel-15 Maintenance and Work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Rel-16 and later Work and Maintenance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(12/23)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21752631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FS_5G_URLLC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URLLC supporting in 5GC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60%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35289"/>
            <a:ext cx="8280400" cy="3522662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/>
            <a:r>
              <a:rPr lang="en-GB" sz="1600" dirty="0"/>
              <a:t>2</a:t>
            </a:r>
            <a:r>
              <a:rPr lang="en-GB" sz="1600" dirty="0" smtClean="0"/>
              <a:t> </a:t>
            </a:r>
            <a:r>
              <a:rPr lang="en-US" sz="1600" dirty="0"/>
              <a:t>new </a:t>
            </a:r>
            <a:r>
              <a:rPr lang="en-US" sz="1600" dirty="0" smtClean="0"/>
              <a:t>KIs </a:t>
            </a:r>
            <a:r>
              <a:rPr lang="en-US" sz="1600" dirty="0"/>
              <a:t>added (low latency for UE in </a:t>
            </a:r>
            <a:r>
              <a:rPr lang="en-US" sz="1600" dirty="0" err="1"/>
              <a:t>RRC_inactive</a:t>
            </a:r>
            <a:r>
              <a:rPr lang="en-US" sz="1600" dirty="0"/>
              <a:t> and PDB division). Now </a:t>
            </a:r>
            <a:r>
              <a:rPr lang="en-US" sz="1600" dirty="0" smtClean="0"/>
              <a:t>6 </a:t>
            </a:r>
            <a:r>
              <a:rPr lang="en-US" sz="1600" dirty="0"/>
              <a:t>in </a:t>
            </a:r>
            <a:r>
              <a:rPr lang="en-US" sz="1600" dirty="0" smtClean="0"/>
              <a:t>total.</a:t>
            </a:r>
            <a:endParaRPr lang="de-DE" sz="1600" dirty="0"/>
          </a:p>
          <a:p>
            <a:pPr lvl="1"/>
            <a:r>
              <a:rPr lang="en-US" sz="1600" dirty="0"/>
              <a:t>13 solutions documented for various key issues. TR provided to TSG SA for information</a:t>
            </a:r>
            <a:r>
              <a:rPr lang="en-US" sz="1600" dirty="0" smtClean="0"/>
              <a:t>.</a:t>
            </a:r>
            <a:endParaRPr lang="de-DE" altLang="de-DE" sz="1600" dirty="0"/>
          </a:p>
          <a:p>
            <a:pPr>
              <a:defRPr/>
            </a:pPr>
            <a:r>
              <a:rPr lang="de-DE" sz="2000" dirty="0"/>
              <a:t>RAN impacts or </a:t>
            </a:r>
            <a:r>
              <a:rPr lang="de-DE" sz="2000" dirty="0" smtClean="0"/>
              <a:t>dependencies </a:t>
            </a:r>
            <a:r>
              <a:rPr lang="de-DE" sz="1600" dirty="0"/>
              <a:t>(following items may lead to impacts/dependencies)</a:t>
            </a:r>
            <a:endParaRPr lang="de-DE" altLang="de-DE" sz="1600" dirty="0"/>
          </a:p>
          <a:p>
            <a:pPr lvl="1"/>
            <a:r>
              <a:rPr lang="en-US" sz="1600" dirty="0" smtClean="0"/>
              <a:t>KI#1</a:t>
            </a:r>
            <a:r>
              <a:rPr lang="en-US" sz="1600" dirty="0"/>
              <a:t>: H</a:t>
            </a:r>
            <a:r>
              <a:rPr lang="en-US" sz="1600" dirty="0" smtClean="0"/>
              <a:t>igh </a:t>
            </a:r>
            <a:r>
              <a:rPr lang="en-US" sz="1600" dirty="0"/>
              <a:t>reliability by redundant transmission in </a:t>
            </a:r>
            <a:r>
              <a:rPr lang="en-US" sz="1600" dirty="0" smtClean="0"/>
              <a:t>UP </a:t>
            </a:r>
            <a:r>
              <a:rPr lang="en-US" sz="1600" dirty="0"/>
              <a:t>between UE/RAN and CN</a:t>
            </a:r>
            <a:endParaRPr lang="de-DE" sz="1600" dirty="0"/>
          </a:p>
          <a:p>
            <a:pPr lvl="1"/>
            <a:r>
              <a:rPr lang="en-US" sz="1600" dirty="0" smtClean="0"/>
              <a:t>KI#2</a:t>
            </a:r>
            <a:r>
              <a:rPr lang="en-US" sz="1600" dirty="0"/>
              <a:t>: L</a:t>
            </a:r>
            <a:r>
              <a:rPr lang="en-US" sz="1600" dirty="0" smtClean="0"/>
              <a:t>ow </a:t>
            </a:r>
            <a:r>
              <a:rPr lang="en-US" sz="1600" dirty="0"/>
              <a:t>latency and low jitter during handover procedure</a:t>
            </a:r>
            <a:endParaRPr lang="de-DE" sz="1600" dirty="0"/>
          </a:p>
          <a:p>
            <a:pPr lvl="1"/>
            <a:r>
              <a:rPr lang="en-US" sz="1600" dirty="0" smtClean="0"/>
              <a:t>KI#4</a:t>
            </a:r>
            <a:r>
              <a:rPr lang="en-US" sz="1600" dirty="0"/>
              <a:t>: </a:t>
            </a:r>
            <a:r>
              <a:rPr lang="en-US" sz="1600" dirty="0" err="1"/>
              <a:t>QoS</a:t>
            </a:r>
            <a:r>
              <a:rPr lang="en-US" sz="1600" dirty="0"/>
              <a:t> Monitoring for the </a:t>
            </a:r>
            <a:r>
              <a:rPr lang="en-US" sz="1600" dirty="0" err="1"/>
              <a:t>QoS</a:t>
            </a:r>
            <a:r>
              <a:rPr lang="en-US" sz="1600" dirty="0"/>
              <a:t> Flow to assist URLLC </a:t>
            </a:r>
            <a:r>
              <a:rPr lang="en-US" sz="1600" dirty="0" smtClean="0"/>
              <a:t>service</a:t>
            </a:r>
          </a:p>
          <a:p>
            <a:pPr lvl="1"/>
            <a:r>
              <a:rPr lang="en-US" sz="1600" dirty="0" smtClean="0"/>
              <a:t>KI#5</a:t>
            </a:r>
            <a:r>
              <a:rPr lang="en-US" sz="1600" dirty="0"/>
              <a:t>: L</a:t>
            </a:r>
            <a:r>
              <a:rPr lang="en-US" sz="1600" dirty="0" smtClean="0"/>
              <a:t>ow </a:t>
            </a:r>
            <a:r>
              <a:rPr lang="en-US" sz="1600" dirty="0"/>
              <a:t>latency without requiring the UE to always be in </a:t>
            </a:r>
            <a:r>
              <a:rPr lang="en-US" sz="1600" dirty="0" err="1"/>
              <a:t>RRC_Connected</a:t>
            </a:r>
            <a:r>
              <a:rPr lang="en-US" sz="1600" dirty="0"/>
              <a:t> mode</a:t>
            </a:r>
            <a:endParaRPr lang="de-DE" altLang="de-DE" sz="1600" dirty="0"/>
          </a:p>
          <a:p>
            <a:pPr>
              <a:defRPr/>
            </a:pPr>
            <a:r>
              <a:rPr lang="de-DE" altLang="de-DE" sz="2000" dirty="0"/>
              <a:t>Next steps</a:t>
            </a:r>
            <a:endParaRPr lang="de-DE" altLang="de-DE" sz="2000" dirty="0" smtClean="0"/>
          </a:p>
          <a:p>
            <a:pPr lvl="1"/>
            <a:r>
              <a:rPr lang="en-GB" sz="1600" dirty="0" smtClean="0"/>
              <a:t>Develop further</a:t>
            </a:r>
            <a:r>
              <a:rPr lang="en-US" sz="1600" dirty="0" smtClean="0"/>
              <a:t> solutions, evaluation and interim conclusions.</a:t>
            </a:r>
          </a:p>
          <a:p>
            <a:pPr lvl="1"/>
            <a:r>
              <a:rPr lang="en-US" sz="1600" dirty="0" smtClean="0"/>
              <a:t>Initiate exchange with </a:t>
            </a:r>
            <a:r>
              <a:rPr lang="en-US" sz="1600" dirty="0"/>
              <a:t>RAN </a:t>
            </a:r>
            <a:r>
              <a:rPr lang="en-US" sz="1600" dirty="0" smtClean="0"/>
              <a:t>on aspects that may require coordination or alignment.</a:t>
            </a:r>
          </a:p>
          <a:p>
            <a:pPr marL="457200" lvl="1" indent="0">
              <a:buNone/>
            </a:pPr>
            <a:endParaRPr lang="zh-CN" altLang="zh-CN" sz="1600" dirty="0"/>
          </a:p>
          <a:p>
            <a:pPr>
              <a:defRPr/>
            </a:pPr>
            <a:endParaRPr lang="de-DE" altLang="de-DE" sz="2000" dirty="0"/>
          </a:p>
          <a:p>
            <a:pPr lvl="1"/>
            <a:endParaRPr lang="en-GB" sz="1600" dirty="0" smtClean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89944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(13/23)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13333959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FS_eSBA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Enhancements to the Service-Based 5G System Architecture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60%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35289"/>
            <a:ext cx="8280400" cy="3522661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</a:t>
            </a:r>
            <a:r>
              <a:rPr lang="de-DE" altLang="de-DE" sz="1800" dirty="0"/>
              <a:t> since SA#80</a:t>
            </a:r>
          </a:p>
          <a:p>
            <a:pPr lvl="1"/>
            <a:r>
              <a:rPr lang="en-US" altLang="zh-CN" sz="1600" dirty="0"/>
              <a:t>7 Key issues </a:t>
            </a:r>
            <a:r>
              <a:rPr lang="en-US" altLang="zh-CN" sz="1600" dirty="0" smtClean="0"/>
              <a:t>identified </a:t>
            </a:r>
            <a:r>
              <a:rPr lang="en-US" altLang="zh-CN" sz="1600" dirty="0"/>
              <a:t>and captured in the TR</a:t>
            </a:r>
          </a:p>
          <a:p>
            <a:pPr lvl="1"/>
            <a:r>
              <a:rPr lang="en-US" altLang="zh-CN" sz="1600" dirty="0"/>
              <a:t>Solutions developed for most of the key issues</a:t>
            </a:r>
          </a:p>
          <a:p>
            <a:pPr lvl="1"/>
            <a:r>
              <a:rPr lang="en-US" altLang="zh-CN" sz="1600" dirty="0"/>
              <a:t>P</a:t>
            </a:r>
            <a:r>
              <a:rPr lang="en-US" altLang="zh-CN" sz="1600" dirty="0" smtClean="0"/>
              <a:t>rinciples </a:t>
            </a:r>
            <a:r>
              <a:rPr lang="en-US" altLang="zh-CN" sz="1600" dirty="0"/>
              <a:t>developed for </a:t>
            </a:r>
            <a:r>
              <a:rPr lang="en-US" altLang="zh-CN" sz="1600" dirty="0" smtClean="0"/>
              <a:t>evaluating backward compatibility of solutions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TR is provided to TSG SA </a:t>
            </a:r>
            <a:r>
              <a:rPr lang="en-US" altLang="zh-CN" sz="1600" dirty="0"/>
              <a:t>for </a:t>
            </a:r>
            <a:r>
              <a:rPr lang="en-US" altLang="zh-CN" sz="1600" dirty="0" smtClean="0"/>
              <a:t>information</a:t>
            </a:r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  <a:endParaRPr lang="en-GB" sz="16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en-GB" sz="1600" dirty="0"/>
              <a:t>Continue </a:t>
            </a:r>
            <a:r>
              <a:rPr lang="en-GB" sz="1600" dirty="0" smtClean="0"/>
              <a:t>developing </a:t>
            </a:r>
            <a:r>
              <a:rPr lang="en-GB" sz="1600" dirty="0"/>
              <a:t>solutions for key </a:t>
            </a:r>
            <a:r>
              <a:rPr lang="en-GB" sz="1600" dirty="0" smtClean="0"/>
              <a:t>issues that are not yet well addressed</a:t>
            </a:r>
            <a:endParaRPr lang="en-GB" sz="1600" dirty="0"/>
          </a:p>
          <a:p>
            <a:pPr lvl="1"/>
            <a:r>
              <a:rPr lang="en-GB" sz="1600" dirty="0"/>
              <a:t>Refine solutions and evaluate solutions for key issues 3 (framework) and 4 (reliability)</a:t>
            </a:r>
          </a:p>
          <a:p>
            <a:pPr lvl="1"/>
            <a:r>
              <a:rPr lang="en-GB" sz="1600" dirty="0"/>
              <a:t>Interim </a:t>
            </a:r>
            <a:r>
              <a:rPr lang="en-GB" sz="1600" dirty="0" smtClean="0"/>
              <a:t>agreements</a:t>
            </a:r>
            <a:endParaRPr lang="en-GB" sz="1600" dirty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6848488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(14/23)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8618221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Network Slicing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 &gt; 50%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236495"/>
            <a:ext cx="8280400" cy="3221455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/>
            <a:r>
              <a:rPr lang="en-US" altLang="de-DE" sz="1600" dirty="0" smtClean="0"/>
              <a:t>All 3 main key issues have corresponding solutions documented</a:t>
            </a:r>
            <a:endParaRPr lang="de-DE" alt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de-DE" altLang="de-DE" sz="1600" dirty="0" smtClean="0"/>
              <a:t>Solutions clean-up and possibly merge of solutions</a:t>
            </a:r>
          </a:p>
          <a:p>
            <a:pPr lvl="1"/>
            <a:r>
              <a:rPr lang="de-DE" altLang="de-DE" sz="1600" dirty="0" smtClean="0"/>
              <a:t>Evaluation and down-selection for concluding on solution(s) for each key issue</a:t>
            </a:r>
            <a:endParaRPr lang="de-DE" altLang="de-DE" dirty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4054860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(15/23)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86743097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User data interworking, Coexistence and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30%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98801"/>
            <a:ext cx="8280400" cy="33591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/>
            <a:r>
              <a:rPr lang="en-US" altLang="de-DE" sz="1600" dirty="0" smtClean="0"/>
              <a:t>Work started</a:t>
            </a:r>
          </a:p>
          <a:p>
            <a:pPr lvl="1"/>
            <a:r>
              <a:rPr lang="en-US" altLang="de-DE" sz="1600" dirty="0" smtClean="0"/>
              <a:t>2 key issues and 3 solutions are documented</a:t>
            </a:r>
          </a:p>
          <a:p>
            <a:pPr lvl="1"/>
            <a:r>
              <a:rPr lang="en-US" altLang="de-DE" sz="1600" dirty="0" smtClean="0"/>
              <a:t>SID updated and provided </a:t>
            </a:r>
            <a:r>
              <a:rPr lang="en-US" altLang="de-DE" sz="1600" smtClean="0"/>
              <a:t>for approval</a:t>
            </a:r>
            <a:endParaRPr lang="en-US" altLang="de-DE" sz="1600" dirty="0" smtClean="0"/>
          </a:p>
          <a:p>
            <a:pPr lvl="1"/>
            <a:endParaRPr lang="de-DE" alt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</a:p>
          <a:p>
            <a:pPr lvl="1"/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de-DE" altLang="de-DE" sz="1600" dirty="0" smtClean="0"/>
              <a:t>Work on solutions, evaluations and conclusions</a:t>
            </a:r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876165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633492" cy="109025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42663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aspects for using satellite access in 5G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 &gt; 15%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 smtClean="0"/>
              <a:t>Progress</a:t>
            </a:r>
            <a:r>
              <a:rPr lang="en-US" altLang="de-DE" sz="1800" dirty="0" smtClean="0"/>
              <a:t> since SA#80</a:t>
            </a:r>
          </a:p>
          <a:p>
            <a:pPr lvl="1"/>
            <a:r>
              <a:rPr lang="en-US" altLang="de-DE" sz="1600" dirty="0" smtClean="0"/>
              <a:t>TR Skeleton defined</a:t>
            </a:r>
          </a:p>
          <a:p>
            <a:pPr lvl="1"/>
            <a:r>
              <a:rPr lang="en-US" altLang="de-DE" sz="1600" dirty="0" smtClean="0"/>
              <a:t>Two Information Annexes introduced on satellite characteristics </a:t>
            </a:r>
          </a:p>
          <a:p>
            <a:pPr lvl="1"/>
            <a:r>
              <a:rPr lang="en-US" altLang="de-DE" sz="1600" dirty="0" smtClean="0"/>
              <a:t>4 Reference scenarios defined as well as 3 Key issues documented</a:t>
            </a:r>
          </a:p>
          <a:p>
            <a:endParaRPr lang="en-US" altLang="de-DE" sz="2000" dirty="0"/>
          </a:p>
          <a:p>
            <a:r>
              <a:rPr lang="en-US" altLang="de-DE" sz="2000" dirty="0" smtClean="0"/>
              <a:t>RAN impacts or dependencies: </a:t>
            </a:r>
          </a:p>
          <a:p>
            <a:pPr lvl="1"/>
            <a:r>
              <a:rPr lang="en-US" altLang="de-DE" sz="1600" dirty="0" smtClean="0"/>
              <a:t>Some </a:t>
            </a:r>
            <a:r>
              <a:rPr lang="en-US" altLang="de-DE" sz="1600" dirty="0"/>
              <a:t>potential effects on QoS (delay) from the satellite backhauling scenario</a:t>
            </a:r>
            <a:r>
              <a:rPr lang="en-US" altLang="de-DE" sz="1600" dirty="0" smtClean="0"/>
              <a:t>.</a:t>
            </a:r>
          </a:p>
          <a:p>
            <a:pPr lvl="1"/>
            <a:endParaRPr lang="en-US" altLang="de-DE" sz="1600" dirty="0" smtClean="0"/>
          </a:p>
          <a:p>
            <a:r>
              <a:rPr lang="en-US" altLang="de-DE" sz="2000" dirty="0" smtClean="0"/>
              <a:t>Next steps:</a:t>
            </a:r>
          </a:p>
          <a:p>
            <a:pPr lvl="1"/>
            <a:r>
              <a:rPr lang="en-US" altLang="zh-CN" sz="1600" dirty="0" smtClean="0"/>
              <a:t>Introduce possibly additional key issues.</a:t>
            </a:r>
          </a:p>
          <a:p>
            <a:pPr lvl="1"/>
            <a:r>
              <a:rPr lang="en-US" altLang="zh-CN" sz="1600" dirty="0"/>
              <a:t>W</a:t>
            </a:r>
            <a:r>
              <a:rPr lang="en-US" altLang="zh-CN" sz="1600" dirty="0" smtClean="0"/>
              <a:t>ork on solutions for key issues that have been defined</a:t>
            </a:r>
          </a:p>
          <a:p>
            <a:pPr lvl="1"/>
            <a:endParaRPr lang="de-DE" altLang="de-DE" sz="1600" dirty="0"/>
          </a:p>
          <a:p>
            <a:pPr lvl="1"/>
            <a:endParaRPr lang="zh-CN" altLang="zh-CN" sz="1400" dirty="0"/>
          </a:p>
          <a:p>
            <a:pPr lvl="1"/>
            <a:endParaRPr lang="en-US" altLang="de-DE" sz="1600" dirty="0" smtClean="0"/>
          </a:p>
          <a:p>
            <a:r>
              <a:rPr lang="en-GB" altLang="zh-CN" dirty="0" smtClean="0"/>
              <a:t>·</a:t>
            </a:r>
            <a:r>
              <a:rPr lang="en-GB" altLang="zh-CN" sz="800" dirty="0"/>
              <a:t>         </a:t>
            </a:r>
            <a:r>
              <a:rPr lang="en-GB" altLang="zh-CN" dirty="0" smtClean="0"/>
              <a:t>·</a:t>
            </a:r>
            <a:r>
              <a:rPr lang="en-GB" altLang="zh-CN" sz="800" dirty="0"/>
              <a:t>   </a:t>
            </a:r>
            <a:endParaRPr lang="de-DE" altLang="de-DE" sz="1600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(16/23)</a:t>
            </a:r>
            <a:endParaRPr lang="de-DE" altLang="de-DE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1536098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(17/23)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54669949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FS_ENTRADE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encrypted traffic detection and verification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&gt; 70%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>
              <a:defRPr/>
            </a:pPr>
            <a:r>
              <a:rPr lang="en-GB" altLang="zh-CN" sz="1600" dirty="0" smtClean="0"/>
              <a:t>No work conducted as not determined as focus area by TSG SA</a:t>
            </a:r>
            <a:endParaRPr lang="en-GB" altLang="zh-CN" sz="1600" dirty="0"/>
          </a:p>
          <a:p>
            <a:pPr lvl="1">
              <a:defRPr/>
            </a:pP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 smtClean="0"/>
              <a:t>To be determined by TSG SA</a:t>
            </a:r>
          </a:p>
          <a:p>
            <a:pPr lvl="1"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(18/23)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35522048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FS_eIMS5G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IMS to 5GC Integration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40%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90930"/>
            <a:ext cx="8280400" cy="336702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>
              <a:defRPr/>
            </a:pPr>
            <a:r>
              <a:rPr lang="en-GB" altLang="zh-CN" sz="1600" dirty="0"/>
              <a:t>No work conducted as not determined as focus area by TSG </a:t>
            </a:r>
            <a:r>
              <a:rPr lang="en-GB" altLang="zh-CN" sz="1600" dirty="0" smtClean="0"/>
              <a:t>SA</a:t>
            </a:r>
          </a:p>
          <a:p>
            <a:pPr lvl="1">
              <a:defRPr/>
            </a:pPr>
            <a:r>
              <a:rPr lang="en-GB" altLang="zh-CN" sz="1600" dirty="0" smtClean="0"/>
              <a:t>The SID is updated with an approval date of June 2019 and submitted for approval</a:t>
            </a:r>
            <a:endParaRPr lang="en-GB" altLang="zh-CN" sz="1600" dirty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/>
              <a:t>To be determined by TSG SA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(19/23)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28488440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FS_LLC_Mob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EPC support for Mobility with Low Latency Communication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 &gt; 75%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>
              <a:defRPr/>
            </a:pPr>
            <a:r>
              <a:rPr lang="en-GB" altLang="zh-CN" sz="1600" dirty="0"/>
              <a:t>No work conducted as not determined as focus area by TSG SA</a:t>
            </a:r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</a:p>
          <a:p>
            <a:pPr lvl="1"/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GB" altLang="zh-CN" sz="1600" dirty="0"/>
              <a:t>To be determined by TSG SA</a:t>
            </a:r>
          </a:p>
          <a:p>
            <a:pPr lvl="1"/>
            <a:endParaRPr lang="en-GB" altLang="zh-CN" sz="1600" dirty="0" smtClean="0"/>
          </a:p>
          <a:p>
            <a:pPr lvl="1"/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(20/23)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74310541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FS_AAI_LTE_NR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Awareness Interworking between LTE and NR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 &gt; 30%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7961893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>
              <a:defRPr/>
            </a:pPr>
            <a:r>
              <a:rPr lang="en-GB" altLang="zh-CN" sz="1600" dirty="0"/>
              <a:t>No work conducted as not determined as focus area by TSG SA</a:t>
            </a:r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/>
              <a:t>To be determined by TSG SA</a:t>
            </a:r>
          </a:p>
          <a:p>
            <a:pPr marL="0" indent="0">
              <a:buNone/>
              <a:defRPr/>
            </a:pPr>
            <a:endParaRPr lang="de-DE" altLang="de-DE" sz="2000" dirty="0"/>
          </a:p>
          <a:p>
            <a:pPr lvl="1"/>
            <a:endParaRPr lang="en-GB" sz="1600" dirty="0" smtClean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4546495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(21/23)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35115392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FS_EPS_URACE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systems using EPS for Ultra Reliability and Availability using commodity equipment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 &gt; 10%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>
              <a:defRPr/>
            </a:pPr>
            <a:r>
              <a:rPr lang="en-GB" altLang="zh-CN" sz="1600" dirty="0"/>
              <a:t>No work conducted as not determined as focus area by TSG SA</a:t>
            </a:r>
          </a:p>
          <a:p>
            <a:r>
              <a:rPr lang="de-DE" sz="2000" dirty="0" smtClean="0"/>
              <a:t>RAN </a:t>
            </a:r>
            <a:r>
              <a:rPr lang="de-DE" sz="2000" dirty="0"/>
              <a:t>impacts or dependencies</a:t>
            </a:r>
          </a:p>
          <a:p>
            <a:pPr lvl="1"/>
            <a:r>
              <a:rPr lang="en-US" altLang="de-DE" sz="1600" dirty="0" smtClean="0"/>
              <a:t>High </a:t>
            </a:r>
            <a:r>
              <a:rPr lang="en-US" altLang="de-DE" sz="1600" dirty="0"/>
              <a:t>availability by redundant transmission in UP between UE/RAN and CN (may </a:t>
            </a:r>
            <a:r>
              <a:rPr lang="en-US" altLang="de-DE" sz="1600" dirty="0" smtClean="0"/>
              <a:t>impact </a:t>
            </a:r>
            <a:r>
              <a:rPr lang="en-US" altLang="de-DE" sz="1600" dirty="0"/>
              <a:t>cell reselection and handover target selection)</a:t>
            </a:r>
            <a:endParaRPr lang="de-DE" sz="1600" dirty="0"/>
          </a:p>
          <a:p>
            <a:pPr lvl="1"/>
            <a:r>
              <a:rPr lang="en-US" sz="1600" dirty="0"/>
              <a:t>Notification control for GBR bearers</a:t>
            </a: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steps:</a:t>
            </a:r>
          </a:p>
          <a:p>
            <a:pPr lvl="1">
              <a:defRPr/>
            </a:pPr>
            <a:r>
              <a:rPr lang="en-GB" altLang="zh-CN" sz="1600" dirty="0"/>
              <a:t>To be determined by TSG SA</a:t>
            </a:r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5752894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(1/8)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SA2 meetings held since SA#80</a:t>
            </a:r>
          </a:p>
          <a:p>
            <a:pPr lvl="1" eaLnBrk="1" hangingPunct="1">
              <a:defRPr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SA2#128: Jul 2018,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Vilnius</a:t>
            </a: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, LT</a:t>
            </a:r>
          </a:p>
          <a:p>
            <a:pPr lvl="1" eaLnBrk="1" hangingPunct="1">
              <a:defRPr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SA2#128bis: Aug 2018, Sophia </a:t>
            </a:r>
            <a:r>
              <a:rPr lang="en-GB" altLang="ko-KR" dirty="0" err="1">
                <a:latin typeface="Arial" panose="020B0604020202020204" pitchFamily="34" charset="0"/>
                <a:cs typeface="Arial" panose="020B0604020202020204" pitchFamily="34" charset="0"/>
              </a:rPr>
              <a:t>Antipolis</a:t>
            </a: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, FR</a:t>
            </a:r>
          </a:p>
          <a:p>
            <a:pPr marL="457200" lvl="1" indent="0" eaLnBrk="1" hangingPunct="1">
              <a:buFont typeface="Arial" panose="020B0604020202020204" pitchFamily="34" charset="0"/>
              <a:buNone/>
              <a:defRPr/>
            </a:pPr>
            <a:endParaRPr lang="en-GB" altLang="ko-KR" dirty="0" smtClean="0">
              <a:latin typeface="+mn-ea"/>
              <a:cs typeface="Arial" charset="0"/>
            </a:endParaRPr>
          </a:p>
          <a:p>
            <a:pPr eaLnBrk="1" hangingPunct="1">
              <a:defRPr/>
            </a:pPr>
            <a:r>
              <a:rPr lang="en-GB" altLang="de-D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SA2#129: Oct 2018, Dongguan, CN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SA2#129bis: Nov 2018, West Palm Beach, US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endParaRPr lang="en-GB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(22/23)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Technical Enhancements</a:t>
                      </a:r>
                      <a:r>
                        <a:rPr lang="en-GB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Improvements Rel-16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err="1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167063"/>
            <a:ext cx="8280400" cy="3290887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SA#80</a:t>
            </a:r>
          </a:p>
          <a:p>
            <a:pPr lvl="1">
              <a:defRPr/>
            </a:pPr>
            <a:endParaRPr lang="en-GB" sz="1600" dirty="0" smtClean="0"/>
          </a:p>
          <a:p>
            <a:pPr lvl="1">
              <a:defRPr/>
            </a:pPr>
            <a:r>
              <a:rPr lang="en-GB" sz="1600" dirty="0" smtClean="0"/>
              <a:t>2 CRs for Enhancement </a:t>
            </a:r>
            <a:r>
              <a:rPr lang="en-GB" sz="1600" dirty="0"/>
              <a:t>of network event reporting</a:t>
            </a:r>
            <a:endParaRPr lang="en-GB" sz="1600" dirty="0" smtClean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</a:p>
          <a:p>
            <a:pPr marL="457200" lvl="1" indent="0">
              <a:buNone/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217488" y="1304925"/>
          <a:ext cx="8609012" cy="4929189"/>
        </p:xfrm>
        <a:graphic>
          <a:graphicData uri="http://schemas.openxmlformats.org/drawingml/2006/table">
            <a:tbl>
              <a:tblPr/>
              <a:tblGrid>
                <a:gridCol w="1522412"/>
                <a:gridCol w="5411788"/>
                <a:gridCol w="638175"/>
                <a:gridCol w="1036637"/>
              </a:tblGrid>
              <a:tr h="579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64290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05830"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64188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420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pre-Rel-16 features in Rel-16 specs only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54394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41008" name="Title 5"/>
          <p:cNvSpPr>
            <a:spLocks noGrp="1"/>
          </p:cNvSpPr>
          <p:nvPr>
            <p:ph type="title"/>
          </p:nvPr>
        </p:nvSpPr>
        <p:spPr>
          <a:xfrm>
            <a:off x="217488" y="274638"/>
            <a:ext cx="70739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(23/23)</a:t>
            </a:r>
            <a:endParaRPr lang="de-DE" altLang="de-DE" sz="2800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SA#80,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GB" altLang="de-DE" smtClean="0"/>
              <a:t>2.4) New and Updated WIDs/SIDs and Exceptions</a:t>
            </a:r>
            <a:endParaRPr lang="de-DE" altLang="de-DE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3200" y="1463040"/>
            <a:ext cx="8813800" cy="486048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New WID: </a:t>
            </a:r>
          </a:p>
          <a:p>
            <a:pPr lvl="1" eaLnBrk="1" hangingPunct="1"/>
            <a:r>
              <a:rPr lang="en-GB" sz="1600" dirty="0"/>
              <a:t>SP-180737, New WID on </a:t>
            </a:r>
            <a:r>
              <a:rPr lang="en-GB" sz="1600" dirty="0" smtClean="0"/>
              <a:t>Single Radio Voice Continuity </a:t>
            </a:r>
            <a:r>
              <a:rPr lang="en-GB" sz="1600" dirty="0"/>
              <a:t>from 5GS to 3G</a:t>
            </a:r>
          </a:p>
          <a:p>
            <a:pPr lvl="1" eaLnBrk="1" hangingPunct="1"/>
            <a:r>
              <a:rPr lang="en-GB" sz="1600" dirty="0"/>
              <a:t>SP-180738, New </a:t>
            </a:r>
            <a:r>
              <a:rPr lang="en-GB" sz="1600" dirty="0" smtClean="0"/>
              <a:t>WID on </a:t>
            </a:r>
            <a:r>
              <a:rPr lang="en-GB" sz="1600" dirty="0"/>
              <a:t>System enhancements for Provision of Access to Restricted Local Operator Services by Unauthenticated UEs</a:t>
            </a:r>
            <a:endParaRPr lang="de-DE" altLang="de-DE" sz="16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000" dirty="0" smtClean="0"/>
              <a:t>REVISED </a:t>
            </a:r>
            <a:r>
              <a:rPr lang="en-GB" sz="2000" dirty="0"/>
              <a:t>W</a:t>
            </a:r>
            <a:r>
              <a:rPr lang="en-GB" sz="2000" dirty="0" smtClean="0"/>
              <a:t>ID: </a:t>
            </a:r>
          </a:p>
          <a:p>
            <a:pPr lvl="1" eaLnBrk="1" hangingPunct="1"/>
            <a:r>
              <a:rPr lang="en-GB" sz="1600" dirty="0" smtClean="0"/>
              <a:t>SP-180731</a:t>
            </a:r>
            <a:r>
              <a:rPr lang="en-GB" sz="1600" dirty="0"/>
              <a:t>, Revised SID: Study on Enhancing Topology of SMF and UPF in 5G  Networks (FS_ETSUN)</a:t>
            </a:r>
          </a:p>
          <a:p>
            <a:pPr lvl="1" eaLnBrk="1" hangingPunct="1"/>
            <a:r>
              <a:rPr lang="en-GB" sz="1600" dirty="0"/>
              <a:t>SP-180732, Revised SID: Study on Access Traffic Steering, Switch and Splitting support in the 5G system architecture (FS_ATSSS)</a:t>
            </a:r>
          </a:p>
          <a:p>
            <a:pPr lvl="1" eaLnBrk="1" hangingPunct="1"/>
            <a:r>
              <a:rPr lang="en-GB" sz="1600" dirty="0"/>
              <a:t>SP-180733, Revised SID: Study on architecture enhancements for 3GPP support of advanced V2X services (FS_eV2XARC)</a:t>
            </a:r>
          </a:p>
          <a:p>
            <a:pPr lvl="1" eaLnBrk="1" hangingPunct="1"/>
            <a:r>
              <a:rPr lang="en-GB" sz="1600" dirty="0"/>
              <a:t>SP-180734, Revised SID: Study on Enhancement to Service Based Architecture for Location Services (</a:t>
            </a:r>
            <a:r>
              <a:rPr lang="en-GB" sz="1600" dirty="0" err="1"/>
              <a:t>FS_eLCS</a:t>
            </a:r>
            <a:r>
              <a:rPr lang="en-GB" sz="1600" dirty="0"/>
              <a:t>)</a:t>
            </a:r>
          </a:p>
          <a:p>
            <a:pPr lvl="1" eaLnBrk="1" hangingPunct="1"/>
            <a:r>
              <a:rPr lang="en-GB" sz="1600" dirty="0"/>
              <a:t>SP-180735, Revised SID: Study on User Data Interworking, Coexistence and Migration (</a:t>
            </a:r>
            <a:r>
              <a:rPr lang="en-GB" sz="1600" dirty="0" err="1"/>
              <a:t>FS_UDICoM</a:t>
            </a:r>
            <a:r>
              <a:rPr lang="en-GB" sz="1600" dirty="0"/>
              <a:t>)</a:t>
            </a:r>
          </a:p>
          <a:p>
            <a:pPr lvl="1" eaLnBrk="1" hangingPunct="1"/>
            <a:r>
              <a:rPr lang="en-GB" sz="1600" dirty="0"/>
              <a:t>SP-180736, Revised SID: Study on Enhanced IMS to 5GC Integration (FS_eIMS5G</a:t>
            </a:r>
            <a:r>
              <a:rPr lang="en-GB" sz="1600" dirty="0" smtClean="0"/>
              <a:t>)</a:t>
            </a:r>
          </a:p>
          <a:p>
            <a:pPr lvl="1" eaLnBrk="1" hangingPunct="1"/>
            <a:r>
              <a:rPr lang="en-GB" sz="1600" dirty="0" smtClean="0"/>
              <a:t>SP-180792, </a:t>
            </a:r>
            <a:r>
              <a:rPr lang="en-GB" sz="1600" dirty="0"/>
              <a:t>Revised SID: Study </a:t>
            </a:r>
            <a:r>
              <a:rPr lang="en-GB" sz="1600" dirty="0" smtClean="0"/>
              <a:t>of enablers for Network </a:t>
            </a:r>
            <a:r>
              <a:rPr lang="en-GB" sz="1600" dirty="0"/>
              <a:t>A</a:t>
            </a:r>
            <a:r>
              <a:rPr lang="en-GB" sz="1600" dirty="0" smtClean="0"/>
              <a:t>utomation (</a:t>
            </a:r>
            <a:r>
              <a:rPr lang="en-GB" sz="1600" dirty="0" err="1" smtClean="0"/>
              <a:t>FS_eNA</a:t>
            </a:r>
            <a:r>
              <a:rPr lang="en-GB" sz="1600" dirty="0" smtClean="0"/>
              <a:t>)</a:t>
            </a:r>
            <a:endParaRPr lang="en-GB" sz="1600" dirty="0"/>
          </a:p>
          <a:p>
            <a:pPr lvl="1" eaLnBrk="1" hangingPunct="1"/>
            <a:endParaRPr lang="en-GB" sz="2000" dirty="0" smtClean="0"/>
          </a:p>
          <a:p>
            <a:pPr lvl="1">
              <a:defRPr/>
            </a:pPr>
            <a:endParaRPr lang="de-DE" sz="1600" dirty="0" smtClean="0"/>
          </a:p>
          <a:p>
            <a:pPr lvl="1">
              <a:defRPr/>
            </a:pPr>
            <a:endParaRPr lang="en-US" sz="1600" dirty="0"/>
          </a:p>
          <a:p>
            <a:pPr marL="0" indent="0">
              <a:buFontTx/>
              <a:buNone/>
              <a:defRPr/>
            </a:pPr>
            <a:r>
              <a:rPr lang="de-DE" sz="1800" dirty="0" smtClean="0"/>
              <a:t>	</a:t>
            </a:r>
            <a:endParaRPr lang="de-DE" altLang="de-DE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SA#80,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 smtClean="0"/>
              <a:t>2.5) </a:t>
            </a:r>
            <a:r>
              <a:rPr lang="en-GB" sz="2000" b="1" i="1" dirty="0" err="1" smtClean="0"/>
              <a:t>IETF</a:t>
            </a:r>
            <a:r>
              <a:rPr lang="en-GB" sz="2000" b="1" i="1" dirty="0" smtClean="0"/>
              <a:t> and External </a:t>
            </a:r>
            <a:r>
              <a:rPr lang="en-GB" sz="2000" b="1" i="1" dirty="0" err="1" smtClean="0"/>
              <a:t>SDO</a:t>
            </a:r>
            <a:r>
              <a:rPr lang="en-GB" sz="2000" b="1" i="1" dirty="0" smtClean="0"/>
              <a:t> Normative Reference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2.5) IETF </a:t>
            </a:r>
            <a:r>
              <a:rPr lang="en-GB" altLang="de-DE" smtClean="0"/>
              <a:t>and External SDO Normative Reference Update (1/1)</a:t>
            </a:r>
            <a:endParaRPr lang="de-DE" altLang="de-DE" smtClean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de-DE" sz="2400" dirty="0" smtClean="0"/>
              <a:t>none</a:t>
            </a:r>
          </a:p>
          <a:p>
            <a:pPr>
              <a:buFontTx/>
              <a:buNone/>
            </a:pPr>
            <a:endParaRPr lang="en-US" altLang="de-DE" dirty="0" smtClean="0"/>
          </a:p>
          <a:p>
            <a:pPr eaLnBrk="1" hangingPunct="1">
              <a:buFontTx/>
              <a:buNone/>
            </a:pPr>
            <a:endParaRPr lang="en-US" altLang="de-DE" dirty="0" smtClean="0"/>
          </a:p>
          <a:p>
            <a:pPr eaLnBrk="1" hangingPunct="1"/>
            <a:endParaRPr lang="en-GB" alt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SA#80,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SA#80,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4) Documents for Information and Approval</a:t>
            </a:r>
            <a:endParaRPr lang="en-GB" altLang="de-DE" b="1" i="1" smtClean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0" y="1924050"/>
            <a:ext cx="8342313" cy="4170363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Presentation for </a:t>
            </a:r>
            <a:r>
              <a:rPr lang="de-DE" altLang="de-DE" sz="2400" dirty="0" smtClean="0">
                <a:solidFill>
                  <a:srgbClr val="FF3300"/>
                </a:solidFill>
              </a:rPr>
              <a:t>Information</a:t>
            </a:r>
          </a:p>
          <a:p>
            <a:pPr lvl="1" eaLnBrk="1" hangingPunct="1"/>
            <a:r>
              <a:rPr lang="en-GB" sz="1800" dirty="0" smtClean="0"/>
              <a:t>SP-180739, Presentation </a:t>
            </a:r>
            <a:r>
              <a:rPr lang="en-GB" sz="1800" dirty="0"/>
              <a:t>of TR 23.726 to TSG SA for </a:t>
            </a:r>
            <a:r>
              <a:rPr lang="en-GB" sz="1800" dirty="0" smtClean="0"/>
              <a:t>information (FS_ETSUN)</a:t>
            </a:r>
          </a:p>
          <a:p>
            <a:pPr lvl="1" eaLnBrk="1" hangingPunct="1"/>
            <a:r>
              <a:rPr lang="en-GB" sz="1800" dirty="0" smtClean="0"/>
              <a:t>SP-180740, Presentation </a:t>
            </a:r>
            <a:r>
              <a:rPr lang="en-GB" sz="1800" dirty="0"/>
              <a:t>of TR 23.716 to TSG SA for </a:t>
            </a:r>
            <a:r>
              <a:rPr lang="en-GB" sz="1800" dirty="0" smtClean="0"/>
              <a:t>information (FS_5WWC)</a:t>
            </a:r>
          </a:p>
          <a:p>
            <a:pPr lvl="1" eaLnBrk="1" hangingPunct="1"/>
            <a:r>
              <a:rPr lang="en-GB" sz="1800" dirty="0" smtClean="0"/>
              <a:t>SP-180741, Presentation </a:t>
            </a:r>
            <a:r>
              <a:rPr lang="en-GB" sz="1800" dirty="0"/>
              <a:t>of TR 23.791 to TSG SA for </a:t>
            </a:r>
            <a:r>
              <a:rPr lang="en-GB" sz="1800" dirty="0" smtClean="0"/>
              <a:t>information (FS_ATSSS)</a:t>
            </a:r>
          </a:p>
          <a:p>
            <a:pPr lvl="1" eaLnBrk="1" hangingPunct="1"/>
            <a:r>
              <a:rPr lang="en-GB" sz="1800" dirty="0" smtClean="0"/>
              <a:t>SP-180744, Presentation </a:t>
            </a:r>
            <a:r>
              <a:rPr lang="en-GB" sz="1800" dirty="0"/>
              <a:t>of TR 23.742 to TSG SA for </a:t>
            </a:r>
            <a:r>
              <a:rPr lang="en-GB" sz="1800" dirty="0" smtClean="0"/>
              <a:t>information (</a:t>
            </a:r>
            <a:r>
              <a:rPr lang="en-GB" sz="1800" dirty="0" err="1" smtClean="0"/>
              <a:t>FS_eSBA</a:t>
            </a:r>
            <a:r>
              <a:rPr lang="en-GB" sz="1800" dirty="0" smtClean="0"/>
              <a:t>)</a:t>
            </a:r>
          </a:p>
          <a:p>
            <a:pPr lvl="1" eaLnBrk="1" hangingPunct="1"/>
            <a:r>
              <a:rPr lang="en-GB" sz="1800" dirty="0" smtClean="0"/>
              <a:t>SP-180745, Presentation </a:t>
            </a:r>
            <a:r>
              <a:rPr lang="en-GB" sz="1800" dirty="0"/>
              <a:t>of TR 23.725 to TSG SA for </a:t>
            </a:r>
            <a:r>
              <a:rPr lang="en-GB" sz="1800" dirty="0" smtClean="0"/>
              <a:t>information (FS_5G_URLLC)</a:t>
            </a:r>
          </a:p>
          <a:p>
            <a:pPr lvl="1" eaLnBrk="1" hangingPunct="1"/>
            <a:r>
              <a:rPr lang="en-GB" altLang="de-DE" sz="1800" dirty="0" smtClean="0"/>
              <a:t>SP-180793, </a:t>
            </a:r>
            <a:r>
              <a:rPr lang="en-GB" sz="1800" dirty="0"/>
              <a:t>Presentation of TR </a:t>
            </a:r>
            <a:r>
              <a:rPr lang="en-GB" sz="1800" dirty="0" smtClean="0"/>
              <a:t>23.724 </a:t>
            </a:r>
            <a:r>
              <a:rPr lang="en-GB" sz="1800" dirty="0"/>
              <a:t>to TSG SA for information (</a:t>
            </a:r>
            <a:r>
              <a:rPr lang="en-GB" sz="1800" dirty="0" smtClean="0"/>
              <a:t>FS_CIoT_5G)</a:t>
            </a:r>
            <a:endParaRPr lang="en-GB" sz="1800" dirty="0"/>
          </a:p>
          <a:p>
            <a:pPr lvl="1" eaLnBrk="1" hangingPunct="1"/>
            <a:endParaRPr lang="de-DE" altLang="de-DE" sz="1800" dirty="0"/>
          </a:p>
          <a:p>
            <a:pPr lvl="1" eaLnBrk="1" hangingPunct="1">
              <a:buFont typeface="Arial" panose="020B0604020202020204" pitchFamily="34" charset="0"/>
              <a:buNone/>
            </a:pPr>
            <a:endParaRPr lang="de-DE" altLang="de-DE" sz="1400" dirty="0" smtClean="0"/>
          </a:p>
          <a:p>
            <a:pPr eaLnBrk="1" hangingPunct="1"/>
            <a:r>
              <a:rPr lang="de-DE" altLang="de-DE" sz="2200" dirty="0" smtClean="0"/>
              <a:t>For </a:t>
            </a:r>
            <a:r>
              <a:rPr lang="de-DE" altLang="de-DE" sz="2200" dirty="0" smtClean="0">
                <a:solidFill>
                  <a:srgbClr val="FF0000"/>
                </a:solidFill>
              </a:rPr>
              <a:t>Approval</a:t>
            </a:r>
          </a:p>
          <a:p>
            <a:pPr lvl="1" eaLnBrk="1" hangingPunct="1"/>
            <a:r>
              <a:rPr lang="en-GB" sz="1800" dirty="0"/>
              <a:t>SP-180742</a:t>
            </a:r>
            <a:r>
              <a:rPr lang="en-GB" sz="1800" dirty="0" smtClean="0"/>
              <a:t>, Presentation </a:t>
            </a:r>
            <a:r>
              <a:rPr lang="en-GB" sz="1800" dirty="0"/>
              <a:t>of TR 23.715 to TSG SA for </a:t>
            </a:r>
            <a:r>
              <a:rPr lang="en-GB" sz="1800" dirty="0" smtClean="0"/>
              <a:t>approval (FS_PARLOS_SA2)</a:t>
            </a:r>
            <a:endParaRPr lang="en-GB" sz="1800" dirty="0"/>
          </a:p>
          <a:p>
            <a:pPr lvl="1" eaLnBrk="1" hangingPunct="1"/>
            <a:r>
              <a:rPr lang="en-GB" sz="1800" dirty="0"/>
              <a:t>SP-180743</a:t>
            </a:r>
            <a:r>
              <a:rPr lang="en-GB" sz="1800" dirty="0" smtClean="0"/>
              <a:t>, Presentation </a:t>
            </a:r>
            <a:r>
              <a:rPr lang="en-GB" sz="1800" dirty="0"/>
              <a:t>of TR 23.756 to TSG SA for </a:t>
            </a:r>
            <a:r>
              <a:rPr lang="en-GB" sz="1800" dirty="0" smtClean="0"/>
              <a:t>approval (FS_5G-SRVCC)</a:t>
            </a:r>
            <a:endParaRPr lang="en-GB" sz="1800" dirty="0"/>
          </a:p>
          <a:p>
            <a:pPr eaLnBrk="1" hangingPunct="1"/>
            <a:endParaRPr lang="de-DE" altLang="de-DE" sz="2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SA#80,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(2/8)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32338"/>
          </a:xfrm>
        </p:spPr>
        <p:txBody>
          <a:bodyPr/>
          <a:lstStyle/>
          <a:p>
            <a:pPr eaLnBrk="1" hangingPunct="1"/>
            <a:r>
              <a:rPr lang="en-GB" altLang="ko-KR" sz="2400" dirty="0" smtClean="0">
                <a:ea typeface="Gulim" panose="020B0600000101010101" pitchFamily="34" charset="-127"/>
                <a:cs typeface="Arial" panose="020B0604020202020204" pitchFamily="34" charset="0"/>
              </a:rPr>
              <a:t>SA2 WG Officials</a:t>
            </a:r>
          </a:p>
          <a:p>
            <a:pPr lvl="1"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Chairman: Frank Mademann (Huawei)</a:t>
            </a:r>
          </a:p>
          <a:p>
            <a:pPr lvl="1"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Chairmen: 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Puneet Jain (Intel</a:t>
            </a:r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), </a:t>
            </a:r>
            <a:r>
              <a:rPr lang="en-GB" altLang="ko-KR" sz="1800" dirty="0" err="1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Krisztian</a:t>
            </a:r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Kiss (Apple)</a:t>
            </a:r>
            <a:endParaRPr lang="en-GB" altLang="ko-KR" sz="1400" b="1" dirty="0" smtClean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Secretary: Maurice Pope (MCC)</a:t>
            </a:r>
          </a:p>
          <a:p>
            <a:pPr lvl="1" eaLnBrk="1" hangingPunct="1"/>
            <a:endParaRPr lang="en-GB" altLang="ko-KR" sz="1800" dirty="0" smtClean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eaLnBrk="1" hangingPunct="1"/>
            <a:r>
              <a:rPr lang="en-GB" altLang="ko-KR" sz="20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GB" altLang="ko-KR" sz="2400" dirty="0" smtClean="0">
                <a:ea typeface="Gulim" panose="020B0600000101010101" pitchFamily="34" charset="-127"/>
                <a:cs typeface="Arial" panose="020B0604020202020204" pitchFamily="34" charset="0"/>
              </a:rPr>
              <a:t>Parallel sessions held in the last plenary cycle</a:t>
            </a:r>
            <a:endParaRPr lang="en-US" altLang="de-DE" sz="1600" dirty="0" smtClean="0">
              <a:cs typeface="Arial" panose="020B0604020202020204" pitchFamily="34" charset="0"/>
            </a:endParaRPr>
          </a:p>
          <a:p>
            <a:pPr lvl="1" eaLnBrk="1" hangingPunct="1"/>
            <a:endParaRPr lang="en-GB" altLang="de-DE" sz="18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/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the parallel session chairs Puneet Jain, </a:t>
            </a:r>
            <a:r>
              <a:rPr lang="en-GB" altLang="de-DE" sz="1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Krisztian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Kiss, </a:t>
            </a:r>
            <a:r>
              <a:rPr lang="en-GB" altLang="de-DE" sz="1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LaeYoung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Kim and </a:t>
            </a:r>
            <a:r>
              <a:rPr lang="en-GB" altLang="de-DE" sz="1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Irfan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Ali for their outstanding support!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5) Collected Items requiring action </a:t>
            </a:r>
            <a:br>
              <a:rPr lang="en-GB" altLang="de-DE" dirty="0" smtClean="0"/>
            </a:br>
            <a:r>
              <a:rPr lang="en-GB" altLang="de-DE" dirty="0" smtClean="0"/>
              <a:t>from SA</a:t>
            </a:r>
            <a:endParaRPr lang="de-DE" altLang="de-DE" dirty="0" smtClean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645920"/>
            <a:ext cx="8229600" cy="4480243"/>
          </a:xfrm>
        </p:spPr>
        <p:txBody>
          <a:bodyPr/>
          <a:lstStyle/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dirty="0" smtClean="0">
                <a:solidFill>
                  <a:srgbClr val="FF0000"/>
                </a:solidFill>
              </a:rPr>
              <a:t>Approval of proposed/updated WIDs</a:t>
            </a:r>
          </a:p>
          <a:p>
            <a:pPr lvl="1" eaLnBrk="1" hangingPunct="1"/>
            <a:r>
              <a:rPr lang="en-GB" sz="1600" dirty="0" smtClean="0"/>
              <a:t>SP-180731, </a:t>
            </a:r>
            <a:r>
              <a:rPr lang="en-GB" sz="1600" dirty="0"/>
              <a:t>Revised SID: </a:t>
            </a:r>
            <a:r>
              <a:rPr lang="en-GB" sz="1600" dirty="0" smtClean="0"/>
              <a:t>Study on Enhancing Topology of SMF and UPF in 5G  Networks (FS_ETSUN)</a:t>
            </a:r>
          </a:p>
          <a:p>
            <a:pPr lvl="1" eaLnBrk="1" hangingPunct="1"/>
            <a:r>
              <a:rPr lang="en-GB" sz="1600" dirty="0" smtClean="0"/>
              <a:t>SP-180732, </a:t>
            </a:r>
            <a:r>
              <a:rPr lang="en-GB" sz="1600" dirty="0"/>
              <a:t>Revised SID: </a:t>
            </a:r>
            <a:r>
              <a:rPr lang="en-GB" sz="1600" dirty="0" smtClean="0"/>
              <a:t>Study </a:t>
            </a:r>
            <a:r>
              <a:rPr lang="en-GB" sz="1600" dirty="0"/>
              <a:t>on Access Traffic Steering, Switch and Splitting support in the 5G system </a:t>
            </a:r>
            <a:r>
              <a:rPr lang="en-GB" sz="1600" dirty="0" smtClean="0"/>
              <a:t>architecture (FS_ATSSS)</a:t>
            </a:r>
          </a:p>
          <a:p>
            <a:pPr lvl="1" eaLnBrk="1" hangingPunct="1"/>
            <a:r>
              <a:rPr lang="en-GB" sz="1600" dirty="0" smtClean="0"/>
              <a:t>SP-180733, Revised </a:t>
            </a:r>
            <a:r>
              <a:rPr lang="en-GB" sz="1600" dirty="0"/>
              <a:t>SID: Study on architecture enhancements for 3GPP support of advanced V2X services (</a:t>
            </a:r>
            <a:r>
              <a:rPr lang="en-GB" sz="1600" dirty="0" smtClean="0"/>
              <a:t>FS_eV2XARC</a:t>
            </a:r>
            <a:r>
              <a:rPr lang="en-GB" sz="1600" dirty="0"/>
              <a:t>)</a:t>
            </a:r>
            <a:endParaRPr lang="en-GB" sz="1600" dirty="0" smtClean="0"/>
          </a:p>
          <a:p>
            <a:pPr lvl="1" eaLnBrk="1" hangingPunct="1"/>
            <a:r>
              <a:rPr lang="en-GB" sz="1600" dirty="0" smtClean="0"/>
              <a:t>SP-180734, Revised </a:t>
            </a:r>
            <a:r>
              <a:rPr lang="en-GB" sz="1600" dirty="0"/>
              <a:t>SID: Study on Enhancement to Service Based Architecture for Location </a:t>
            </a:r>
            <a:r>
              <a:rPr lang="en-GB" sz="1600" dirty="0" smtClean="0"/>
              <a:t>Services (</a:t>
            </a:r>
            <a:r>
              <a:rPr lang="en-GB" sz="1600" dirty="0" err="1" smtClean="0"/>
              <a:t>FS_eLCS</a:t>
            </a:r>
            <a:r>
              <a:rPr lang="en-GB" sz="1600" dirty="0" smtClean="0"/>
              <a:t>)</a:t>
            </a:r>
          </a:p>
          <a:p>
            <a:pPr lvl="1" eaLnBrk="1" hangingPunct="1"/>
            <a:r>
              <a:rPr lang="en-GB" sz="1600" dirty="0" smtClean="0"/>
              <a:t>SP-180735, Revised </a:t>
            </a:r>
            <a:r>
              <a:rPr lang="en-GB" sz="1600" dirty="0"/>
              <a:t>SID: </a:t>
            </a:r>
            <a:r>
              <a:rPr lang="en-GB" sz="1600" dirty="0" smtClean="0"/>
              <a:t>Study </a:t>
            </a:r>
            <a:r>
              <a:rPr lang="en-GB" sz="1600" dirty="0"/>
              <a:t>on User Data Interworking, Coexistence and </a:t>
            </a:r>
            <a:r>
              <a:rPr lang="en-GB" sz="1600" dirty="0" smtClean="0"/>
              <a:t>Migration (</a:t>
            </a:r>
            <a:r>
              <a:rPr lang="en-GB" sz="1600" dirty="0" err="1" smtClean="0"/>
              <a:t>FS_UDICoM</a:t>
            </a:r>
            <a:r>
              <a:rPr lang="en-GB" sz="1600" dirty="0" smtClean="0"/>
              <a:t>)</a:t>
            </a:r>
          </a:p>
          <a:p>
            <a:pPr lvl="1" eaLnBrk="1" hangingPunct="1"/>
            <a:r>
              <a:rPr lang="en-GB" sz="1600" dirty="0" smtClean="0"/>
              <a:t>SP-180736, Revised SID: Study on Enhanced IMS to 5GC Integration (FS_eIMS5G)</a:t>
            </a:r>
          </a:p>
          <a:p>
            <a:pPr lvl="1" eaLnBrk="1" hangingPunct="1"/>
            <a:r>
              <a:rPr lang="en-GB" sz="1600" dirty="0" smtClean="0"/>
              <a:t>SP-180737, New </a:t>
            </a:r>
            <a:r>
              <a:rPr lang="en-GB" sz="1600" dirty="0"/>
              <a:t>WID on single radio voice continuity from 5GS to </a:t>
            </a:r>
            <a:r>
              <a:rPr lang="en-GB" sz="1600" dirty="0" smtClean="0"/>
              <a:t>3G</a:t>
            </a:r>
          </a:p>
          <a:p>
            <a:pPr lvl="1" eaLnBrk="1" hangingPunct="1"/>
            <a:r>
              <a:rPr lang="en-GB" sz="1600" dirty="0" smtClean="0"/>
              <a:t>SP-180738, New </a:t>
            </a:r>
            <a:r>
              <a:rPr lang="en-GB" sz="1600" dirty="0"/>
              <a:t>WID: System enhancements for Provision of Access to Restricted Local Operator Services by Unauthenticated UEs</a:t>
            </a:r>
            <a:endParaRPr lang="de-DE" altLang="de-DE" sz="1600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de-DE" alt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Blip>
                <a:blip r:embed="rId2"/>
              </a:buBlip>
            </a:pPr>
            <a:endParaRPr lang="de-DE" altLang="de-DE" dirty="0" smtClean="0">
              <a:solidFill>
                <a:srgbClr val="FF0000"/>
              </a:solidFill>
            </a:endParaRPr>
          </a:p>
          <a:p>
            <a:pPr marL="0" indent="0" eaLnBrk="1" hangingPunct="1">
              <a:buFontTx/>
              <a:buNone/>
            </a:pP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de-DE" sz="4400"/>
          </a:p>
          <a:p>
            <a:pPr algn="ctr" eaLnBrk="1" hangingPunct="1">
              <a:buFontTx/>
              <a:buNone/>
            </a:pPr>
            <a:r>
              <a:rPr lang="en-US" altLang="de-DE" sz="4400"/>
              <a:t>Thank You!</a:t>
            </a: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88950" y="228600"/>
            <a:ext cx="682783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GB" altLang="de-DE" kern="0" dirty="0" smtClean="0"/>
              <a:t>Annex: SA2 work planning sheet</a:t>
            </a:r>
            <a:endParaRPr lang="de-DE" altLang="de-DE" kern="0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622152"/>
              </p:ext>
            </p:extLst>
          </p:nvPr>
        </p:nvGraphicFramePr>
        <p:xfrm>
          <a:off x="1039813" y="2600078"/>
          <a:ext cx="6478587" cy="3541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Worksheet" r:id="rId3" imgW="11874504" imgH="10896660" progId="Excel.Sheet.12">
                  <p:embed/>
                </p:oleObj>
              </mc:Choice>
              <mc:Fallback>
                <p:oleObj name="Worksheet" r:id="rId3" imgW="11874504" imgH="108966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9813" y="2600078"/>
                        <a:ext cx="6478587" cy="3541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190500" y="1288112"/>
            <a:ext cx="8571837" cy="11918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altLang="de-DE" sz="1400" kern="0" dirty="0" smtClean="0">
                <a:solidFill>
                  <a:srgbClr val="000000"/>
                </a:solidFill>
              </a:rPr>
              <a:t>SA2#128bis endorsed the budgets shown for Oct and Nov. (embedded excel, open with MS Excel) </a:t>
            </a:r>
          </a:p>
          <a:p>
            <a:pPr marL="342900" lvl="2" indent="-34290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altLang="de-DE" sz="1400" kern="0" dirty="0" smtClean="0">
                <a:solidFill>
                  <a:srgbClr val="000000"/>
                </a:solidFill>
              </a:rPr>
              <a:t>Some studies increased budgets compared to what was input to TSG SA#80 for planning/decision. There is a slight overload that will be managed by reducing endorsed budgets slightly based on amount of submitted tdocs.</a:t>
            </a:r>
          </a:p>
          <a:p>
            <a:pPr marL="342900" lvl="2" indent="-34290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altLang="de-DE" sz="1400" kern="0" dirty="0" smtClean="0">
                <a:solidFill>
                  <a:srgbClr val="000000"/>
                </a:solidFill>
              </a:rPr>
              <a:t>R16 studies with some backlog. Handled tdocs per study: V2X-60%, 5WWC-50%, ATSSS-55%, CIoT-40%, eNA-50%, vLAN-65%, URLLC-70%, RACS-55%</a:t>
            </a:r>
            <a:endParaRPr lang="de-DE" altLang="de-DE" sz="1400" kern="0" dirty="0" smtClean="0">
              <a:solidFill>
                <a:srgbClr val="FF0000"/>
              </a:solidFill>
            </a:endParaRPr>
          </a:p>
          <a:p>
            <a:pPr marL="0" indent="0" eaLnBrk="1" hangingPunct="1">
              <a:buFontTx/>
              <a:buNone/>
            </a:pPr>
            <a:endParaRPr lang="de-DE" altLang="de-DE" kern="0" dirty="0" smtClean="0"/>
          </a:p>
        </p:txBody>
      </p:sp>
    </p:spTree>
    <p:extLst>
      <p:ext uri="{BB962C8B-B14F-4D97-AF65-F5344CB8AC3E}">
        <p14:creationId xmlns:p14="http://schemas.microsoft.com/office/powerpoint/2010/main" val="7639955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(3/8)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dirty="0"/>
              <a:t>No changes in SA2 leadership, elected during </a:t>
            </a:r>
            <a:r>
              <a:rPr lang="de-DE" altLang="de-DE" dirty="0" smtClean="0"/>
              <a:t>SA2#121 </a:t>
            </a:r>
            <a:r>
              <a:rPr lang="de-DE" altLang="de-DE" dirty="0"/>
              <a:t>before </a:t>
            </a:r>
            <a:r>
              <a:rPr lang="de-DE" altLang="de-DE" dirty="0" smtClean="0"/>
              <a:t>SA#76.</a:t>
            </a:r>
            <a:endParaRPr lang="de-DE" altLang="de-DE" dirty="0"/>
          </a:p>
          <a:p>
            <a:pPr marL="0" indent="0" eaLnBrk="1" hangingPunct="1">
              <a:buFontTx/>
              <a:buNone/>
              <a:defRPr/>
            </a:pPr>
            <a:endParaRPr lang="de-DE" altLang="de-DE" dirty="0" smtClean="0"/>
          </a:p>
          <a:p>
            <a:pPr eaLnBrk="1" hangingPunct="1">
              <a:buFontTx/>
              <a:buNone/>
              <a:defRPr/>
            </a:pPr>
            <a:endParaRPr lang="de-DE" altLang="de-DE" sz="2000" i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(4/8)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395413"/>
            <a:ext cx="8229600" cy="46958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smtClean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smtClean="0">
                <a:latin typeface="Arial" panose="020B0604020202020204" pitchFamily="34" charset="0"/>
              </a:rPr>
              <a:t> at SA WG2 #128</a:t>
            </a:r>
            <a:r>
              <a:rPr lang="en-US" altLang="de-DE" sz="1900" u="sng" smtClean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152</a:t>
            </a:r>
            <a:r>
              <a:rPr lang="en-GB" altLang="ko-KR" sz="20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000" i="1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0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</a:t>
            </a:r>
            <a:r>
              <a:rPr lang="en-GB" altLang="ko-KR" sz="20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#128</a:t>
            </a:r>
            <a:endParaRPr lang="en-GB" altLang="ko-KR" sz="2000" u="sng" smtClean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1269</a:t>
            </a:r>
            <a:r>
              <a:rPr lang="en-US" altLang="ko-KR" sz="160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documents, </a:t>
            </a:r>
            <a:r>
              <a:rPr lang="en-GB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1154</a:t>
            </a:r>
            <a:r>
              <a:rPr lang="en-GB" altLang="ko-KR" sz="16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600" smtClean="0">
                <a:latin typeface="Arial" panose="020B0604020202020204" pitchFamily="34" charset="0"/>
                <a:ea typeface="Gulim" panose="020B0600000101010101" pitchFamily="34" charset="-127"/>
              </a:rPr>
              <a:t>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487</a:t>
            </a:r>
            <a:r>
              <a:rPr lang="en-GB" altLang="ko-KR" sz="14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42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6</a:t>
            </a:r>
            <a:r>
              <a:rPr lang="en-GB" altLang="ko-KR" sz="14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30</a:t>
            </a:r>
            <a:r>
              <a:rPr lang="de-DE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145</a:t>
            </a:r>
            <a:r>
              <a:rPr lang="en-GB" altLang="ko-KR" sz="16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smtClean="0">
                <a:latin typeface="Arial" panose="020B0604020202020204" pitchFamily="34" charset="0"/>
                <a:ea typeface="Gulim" panose="020B0600000101010101" pitchFamily="34" charset="-127"/>
              </a:rPr>
              <a:t>Tdocs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smtClean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117 </a:t>
            </a:r>
            <a:r>
              <a:rPr lang="de-DE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(+16 revised at SA WG2#128BIS)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smtClean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smtClean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smtClean="0">
                <a:latin typeface="Arial" panose="020B0604020202020204" pitchFamily="34" charset="0"/>
              </a:rPr>
              <a:t> at SA WG2 #128BIS</a:t>
            </a:r>
            <a:r>
              <a:rPr lang="en-US" altLang="de-DE" sz="1900" u="sng" smtClean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149</a:t>
            </a:r>
            <a:r>
              <a:rPr lang="en-GB" altLang="ko-KR" sz="20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000" i="1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00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</a:t>
            </a:r>
            <a:r>
              <a:rPr lang="en-GB" altLang="ko-KR" sz="20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#128BIS</a:t>
            </a:r>
            <a:endParaRPr lang="en-GB" altLang="ko-KR" sz="2000" u="sng" smtClean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1364 </a:t>
            </a:r>
            <a:r>
              <a:rPr lang="en-US" altLang="ko-KR" sz="1600" smtClean="0">
                <a:latin typeface="Arial" panose="020B0604020202020204" pitchFamily="34" charset="0"/>
                <a:ea typeface="Gulim" panose="020B0600000101010101" pitchFamily="34" charset="-127"/>
              </a:rPr>
              <a:t>documents, </a:t>
            </a:r>
            <a:r>
              <a:rPr lang="en-GB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1204</a:t>
            </a:r>
            <a:r>
              <a:rPr lang="en-US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smtClean="0">
                <a:latin typeface="Arial" panose="020B0604020202020204" pitchFamily="34" charset="0"/>
                <a:ea typeface="Gulim" panose="020B0600000101010101" pitchFamily="34" charset="-127"/>
              </a:rPr>
              <a:t>Tdocs 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545</a:t>
            </a:r>
            <a:r>
              <a:rPr lang="en-GB" altLang="ko-KR" sz="140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40</a:t>
            </a:r>
            <a:r>
              <a:rPr lang="en-US" altLang="ko-KR" sz="140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Incoming LSs, of which </a:t>
            </a:r>
            <a:r>
              <a:rPr lang="en-GB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9</a:t>
            </a:r>
            <a:r>
              <a:rPr lang="en-GB" altLang="ko-KR" sz="140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de-DE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14</a:t>
            </a:r>
            <a:r>
              <a:rPr lang="en-US" altLang="ko-KR" sz="14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smtClean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  <a:endParaRPr lang="en-US" altLang="ko-KR" sz="1400" smtClean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GB" altLang="ko-KR" sz="16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181 </a:t>
            </a:r>
            <a:r>
              <a:rPr lang="en-US" altLang="ko-KR" sz="1600" smtClean="0">
                <a:latin typeface="Arial" panose="020B0604020202020204" pitchFamily="34" charset="0"/>
                <a:ea typeface="Gulim" panose="020B0600000101010101" pitchFamily="34" charset="-127"/>
              </a:rPr>
              <a:t>Tdocs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smtClean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169</a:t>
            </a:r>
            <a:endParaRPr lang="en-US" altLang="ko-KR" sz="1400" smtClean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smtClean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00063" y="6091238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>
                <a:solidFill>
                  <a:srgbClr val="FF0000"/>
                </a:solidFill>
                <a:ea typeface="Gulim" panose="020B0600000101010101" pitchFamily="34" charset="-127"/>
              </a:rPr>
              <a:t>926</a:t>
            </a:r>
            <a:r>
              <a:rPr lang="en-GB" altLang="ko-KR" sz="180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>
                <a:ea typeface="Gulim" panose="020B0600000101010101" pitchFamily="34" charset="-127"/>
              </a:rPr>
              <a:t> </a:t>
            </a:r>
            <a:r>
              <a:rPr lang="en-GB" altLang="ko-KR" sz="1800">
                <a:ea typeface="Gulim" panose="020B0600000101010101" pitchFamily="34" charset="-127"/>
              </a:rPr>
              <a:t>e-mail reflector</a:t>
            </a:r>
            <a:r>
              <a:rPr lang="en-US" altLang="de-DE" sz="1800">
                <a:ea typeface="Gulim" panose="020B0600000101010101" pitchFamily="34" charset="-127"/>
              </a:rPr>
              <a:t> on 28 August 2018</a:t>
            </a:r>
          </a:p>
        </p:txBody>
      </p:sp>
    </p:spTree>
    <p:extLst>
      <p:ext uri="{BB962C8B-B14F-4D97-AF65-F5344CB8AC3E}">
        <p14:creationId xmlns:p14="http://schemas.microsoft.com/office/powerpoint/2010/main" val="290587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(5/8)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3343554"/>
              </p:ext>
            </p:extLst>
          </p:nvPr>
        </p:nvGraphicFramePr>
        <p:xfrm>
          <a:off x="423333" y="1041401"/>
          <a:ext cx="8458200" cy="5325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(6/8)</a:t>
            </a:r>
            <a:br>
              <a:rPr lang="de-DE" altLang="de-DE" smtClean="0"/>
            </a:br>
            <a:r>
              <a:rPr lang="de-DE" altLang="de-DE" sz="2800" smtClean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6783388" y="6053138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250678"/>
              </p:ext>
            </p:extLst>
          </p:nvPr>
        </p:nvGraphicFramePr>
        <p:xfrm>
          <a:off x="488950" y="1253067"/>
          <a:ext cx="8417983" cy="4800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4043</Words>
  <Application>Microsoft Office PowerPoint</Application>
  <PresentationFormat>On-screen Show (4:3)</PresentationFormat>
  <Paragraphs>666</Paragraphs>
  <Slides>52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3" baseType="lpstr">
      <vt:lpstr>Gulim</vt:lpstr>
      <vt:lpstr>Malgun Gothic</vt:lpstr>
      <vt:lpstr>SimSun</vt:lpstr>
      <vt:lpstr>Arial</vt:lpstr>
      <vt:lpstr>Arial </vt:lpstr>
      <vt:lpstr>Arial Black</vt:lpstr>
      <vt:lpstr>Calibri</vt:lpstr>
      <vt:lpstr>Times New Roman</vt:lpstr>
      <vt:lpstr>Wingdings</vt:lpstr>
      <vt:lpstr>Office Theme</vt:lpstr>
      <vt:lpstr>Worksheet</vt:lpstr>
      <vt:lpstr>PowerPoint Presentation</vt:lpstr>
      <vt:lpstr>Contents</vt:lpstr>
      <vt:lpstr>Contents</vt:lpstr>
      <vt:lpstr>1) General Aspects (1/8)</vt:lpstr>
      <vt:lpstr>1) General Aspects (2/8)</vt:lpstr>
      <vt:lpstr>1) General Aspects (3/8)</vt:lpstr>
      <vt:lpstr>1) General Aspects (4/8)</vt:lpstr>
      <vt:lpstr>1) General Aspects (5/8)</vt:lpstr>
      <vt:lpstr>1) General Aspects (6/8) Resource usage</vt:lpstr>
      <vt:lpstr>1) General Aspects (7/8) Document Handling / Meeting</vt:lpstr>
      <vt:lpstr>1) General Aspects (8/8) SA2 Agreed CRs by Release / Meeting</vt:lpstr>
      <vt:lpstr>Contents</vt:lpstr>
      <vt:lpstr>2.1) Rel-14 and before  Maintenance (1/1)</vt:lpstr>
      <vt:lpstr>Contents</vt:lpstr>
      <vt:lpstr>2.2) Rel-15 Maintenance and Work (1/3)</vt:lpstr>
      <vt:lpstr>2.2) Rel-15 Maintenance and Work (2/3)</vt:lpstr>
      <vt:lpstr>2.2) Rel-15 - local RRM policy specific UE differentiation (3/3)</vt:lpstr>
      <vt:lpstr>Contents</vt:lpstr>
      <vt:lpstr>2.3) Rel-16 and later Work and Maint. (1/23)</vt:lpstr>
      <vt:lpstr>2.3) Rel-16 and later Work and Maint. (2/23)</vt:lpstr>
      <vt:lpstr>2.3) Rel-16 and later Work and Maint. (3/23)</vt:lpstr>
      <vt:lpstr>2.3) Rel-16 and later Work and Maint. (4/23)</vt:lpstr>
      <vt:lpstr>2.3) Rel-16 and later Work and Maint. (5/23)</vt:lpstr>
      <vt:lpstr>2.3) Rel-16 and later Work and Maint. (6/23)</vt:lpstr>
      <vt:lpstr>2.3) Rel-16 and later Work and Maint. (7/23)</vt:lpstr>
      <vt:lpstr>2.3) Rel-16 and later Work and Maint. (8/23)</vt:lpstr>
      <vt:lpstr>2.3) Rel-16 and later Work and Maint. (9/23)</vt:lpstr>
      <vt:lpstr>2.3) Rel-16 and later Work and Maint. (10/23)</vt:lpstr>
      <vt:lpstr>2.3) Rel-16 and later Work and Maint. (11/23)</vt:lpstr>
      <vt:lpstr>2.3) Rel-16 and later Work and Maint. (12/23)</vt:lpstr>
      <vt:lpstr>2.3) Rel-16 and later Work and Maint. (13/23)</vt:lpstr>
      <vt:lpstr>2.3) Rel-16 and later Work and Maint. (14/23)</vt:lpstr>
      <vt:lpstr>2.3) Rel-16 and later Work and Maint. (15/23)</vt:lpstr>
      <vt:lpstr>2.3) Rel-16 and later Work and Maint. (16/23)</vt:lpstr>
      <vt:lpstr>2.3) Rel-16 and later Work and Maint. (17/23)</vt:lpstr>
      <vt:lpstr>2.3) Rel-16 and later Work and Maint. (18/23)</vt:lpstr>
      <vt:lpstr>2.3) Rel-16 and later Work and Maint. (19/23)</vt:lpstr>
      <vt:lpstr>2.3) Rel-16 and later Work and Maint. (20/23)</vt:lpstr>
      <vt:lpstr>2.3) Rel-16 and later Work and Maint. (21/23)</vt:lpstr>
      <vt:lpstr>2.3) Rel-16 and later Work and Maint. (22/23)</vt:lpstr>
      <vt:lpstr>2.3) Rel-16 and later Work and Maint. (23/23)</vt:lpstr>
      <vt:lpstr>Contents</vt:lpstr>
      <vt:lpstr>2.4) New and Updated WIDs/SIDs and Exceptions</vt:lpstr>
      <vt:lpstr>Contents</vt:lpstr>
      <vt:lpstr>2.5) IETF and External SDO Normative Reference Update (1/1)</vt:lpstr>
      <vt:lpstr>Contents</vt:lpstr>
      <vt:lpstr>Contents</vt:lpstr>
      <vt:lpstr>4) Documents for Information and Approval</vt:lpstr>
      <vt:lpstr>Contents</vt:lpstr>
      <vt:lpstr>5) Collected Items requiring action  from SA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Frank Mademann 2</cp:lastModifiedBy>
  <cp:revision>839</cp:revision>
  <dcterms:created xsi:type="dcterms:W3CDTF">2008-08-30T09:32:10Z</dcterms:created>
  <dcterms:modified xsi:type="dcterms:W3CDTF">2018-09-04T11:54:56Z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1536057145</vt:lpwstr>
  </property>
</Properties>
</file>